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1" r:id="rId4"/>
    <p:sldId id="259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75" d="100"/>
          <a:sy n="75" d="100"/>
        </p:scale>
        <p:origin x="749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lla Villiers - Green Leek" userId="a85769ed-641d-4892-90d6-cf04772af556" providerId="ADAL" clId="{76714019-E274-4A3C-9500-A16D02B245DC}"/>
    <pc:docChg chg="custSel addSld modSld">
      <pc:chgData name="Stella Villiers - Green Leek" userId="a85769ed-641d-4892-90d6-cf04772af556" providerId="ADAL" clId="{76714019-E274-4A3C-9500-A16D02B245DC}" dt="2025-09-11T21:15:55.131" v="1063" actId="6549"/>
      <pc:docMkLst>
        <pc:docMk/>
      </pc:docMkLst>
      <pc:sldChg chg="modSp new mod">
        <pc:chgData name="Stella Villiers - Green Leek" userId="a85769ed-641d-4892-90d6-cf04772af556" providerId="ADAL" clId="{76714019-E274-4A3C-9500-A16D02B245DC}" dt="2025-09-11T21:04:37.337" v="478" actId="20577"/>
        <pc:sldMkLst>
          <pc:docMk/>
          <pc:sldMk cId="2313335395" sldId="265"/>
        </pc:sldMkLst>
        <pc:spChg chg="mod">
          <ac:chgData name="Stella Villiers - Green Leek" userId="a85769ed-641d-4892-90d6-cf04772af556" providerId="ADAL" clId="{76714019-E274-4A3C-9500-A16D02B245DC}" dt="2025-09-11T21:01:23.299" v="59" actId="20577"/>
          <ac:spMkLst>
            <pc:docMk/>
            <pc:sldMk cId="2313335395" sldId="265"/>
            <ac:spMk id="2" creationId="{ACF9EC45-1C1C-1C5C-3E2A-36B479647E52}"/>
          </ac:spMkLst>
        </pc:spChg>
        <pc:spChg chg="mod">
          <ac:chgData name="Stella Villiers - Green Leek" userId="a85769ed-641d-4892-90d6-cf04772af556" providerId="ADAL" clId="{76714019-E274-4A3C-9500-A16D02B245DC}" dt="2025-09-11T21:04:37.337" v="478" actId="20577"/>
          <ac:spMkLst>
            <pc:docMk/>
            <pc:sldMk cId="2313335395" sldId="265"/>
            <ac:spMk id="3" creationId="{B92CCDA3-0DED-349E-63C4-8E90E44CE44B}"/>
          </ac:spMkLst>
        </pc:spChg>
      </pc:sldChg>
      <pc:sldChg chg="modSp new mod">
        <pc:chgData name="Stella Villiers - Green Leek" userId="a85769ed-641d-4892-90d6-cf04772af556" providerId="ADAL" clId="{76714019-E274-4A3C-9500-A16D02B245DC}" dt="2025-09-11T21:15:55.131" v="1063" actId="6549"/>
        <pc:sldMkLst>
          <pc:docMk/>
          <pc:sldMk cId="3352003355" sldId="266"/>
        </pc:sldMkLst>
        <pc:spChg chg="mod">
          <ac:chgData name="Stella Villiers - Green Leek" userId="a85769ed-641d-4892-90d6-cf04772af556" providerId="ADAL" clId="{76714019-E274-4A3C-9500-A16D02B245DC}" dt="2025-09-11T21:04:47.799" v="485" actId="20577"/>
          <ac:spMkLst>
            <pc:docMk/>
            <pc:sldMk cId="3352003355" sldId="266"/>
            <ac:spMk id="2" creationId="{9A6EC98A-4C3A-72CB-497A-62F91FC4C826}"/>
          </ac:spMkLst>
        </pc:spChg>
        <pc:spChg chg="mod">
          <ac:chgData name="Stella Villiers - Green Leek" userId="a85769ed-641d-4892-90d6-cf04772af556" providerId="ADAL" clId="{76714019-E274-4A3C-9500-A16D02B245DC}" dt="2025-09-11T21:15:55.131" v="1063" actId="6549"/>
          <ac:spMkLst>
            <pc:docMk/>
            <pc:sldMk cId="3352003355" sldId="266"/>
            <ac:spMk id="3" creationId="{83EB1845-ED30-4286-C109-DB35A2EF605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4618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77128-emoticon-whatsapp-android-emoji-png-image-high-qualit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37631-3C44-E1D4-D0D8-7017270F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7200" b="1" dirty="0">
                <a:ea typeface="+mj-lt"/>
                <a:cs typeface="+mj-lt"/>
              </a:rPr>
              <a:t>Spirituality at Burton Green</a:t>
            </a:r>
            <a:endParaRPr lang="en-US" sz="7200" dirty="0">
              <a:ea typeface="+mj-lt"/>
              <a:cs typeface="+mj-lt"/>
            </a:endParaRPr>
          </a:p>
          <a:p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04A8E14-328B-3950-EE2C-F18A2290FD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8316537"/>
              </p:ext>
            </p:extLst>
          </p:nvPr>
        </p:nvGraphicFramePr>
        <p:xfrm>
          <a:off x="1610264" y="1825924"/>
          <a:ext cx="7382169" cy="39814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7382169">
                  <a:extLst>
                    <a:ext uri="{9D8B030D-6E8A-4147-A177-3AD203B41FA5}">
                      <a16:colId xmlns:a16="http://schemas.microsoft.com/office/drawing/2014/main" val="1992937633"/>
                    </a:ext>
                  </a:extLst>
                </a:gridCol>
              </a:tblGrid>
              <a:tr h="39814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4800" b="1" dirty="0">
                        <a:latin typeface="Cooper Black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dirty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4800" dirty="0">
                          <a:latin typeface="Cooper Black"/>
                        </a:rPr>
                        <a:t>What Make Us </a:t>
                      </a:r>
                      <a:endParaRPr lang="en-US" dirty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4800" dirty="0">
                          <a:latin typeface="Cooper Black"/>
                        </a:rPr>
                        <a:t>Unique and Special?</a:t>
                      </a:r>
                      <a:br>
                        <a:rPr lang="en-US" dirty="0"/>
                      </a:br>
                      <a:endParaRPr lang="en-US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4200638"/>
                  </a:ext>
                </a:extLst>
              </a:tr>
            </a:tbl>
          </a:graphicData>
        </a:graphic>
      </p:graphicFrame>
      <p:pic>
        <p:nvPicPr>
          <p:cNvPr id="8" name="Picture 7" descr="A tree next to a building&#10;&#10;Description automatically generated">
            <a:extLst>
              <a:ext uri="{FF2B5EF4-FFF2-40B4-BE49-F238E27FC236}">
                <a16:creationId xmlns:a16="http://schemas.microsoft.com/office/drawing/2014/main" id="{CE214937-2D85-3367-521B-D94D7B1A5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00551" y="2454215"/>
            <a:ext cx="2661728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0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5000D-F942-6DF4-45D6-5A70D6534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What events in our lives shape who we are and the sort of person we become?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A0A74-1A35-9866-BC2E-85D2ED4EB0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8000" dirty="0">
                <a:solidFill>
                  <a:schemeClr val="accent5"/>
                </a:solidFill>
                <a:latin typeface="Cooper Black"/>
                <a:ea typeface="+mj-lt"/>
                <a:cs typeface="+mj-lt"/>
              </a:rPr>
              <a:t>WOWs</a:t>
            </a:r>
            <a:endParaRPr lang="en-US" sz="8000">
              <a:solidFill>
                <a:schemeClr val="accent5"/>
              </a:solidFill>
            </a:endParaRPr>
          </a:p>
          <a:p>
            <a:pPr marL="0" indent="0">
              <a:buNone/>
            </a:pPr>
            <a:r>
              <a:rPr lang="en-US" sz="8000" dirty="0">
                <a:latin typeface="Cooper Black"/>
                <a:ea typeface="+mj-lt"/>
                <a:cs typeface="+mj-lt"/>
              </a:rPr>
              <a:t>              </a:t>
            </a:r>
            <a:r>
              <a:rPr lang="en-US" sz="8000" dirty="0">
                <a:solidFill>
                  <a:srgbClr val="FFFF00"/>
                </a:solidFill>
                <a:latin typeface="Cooper Black"/>
                <a:ea typeface="+mj-lt"/>
                <a:cs typeface="+mj-lt"/>
              </a:rPr>
              <a:t>OWs </a:t>
            </a:r>
          </a:p>
          <a:p>
            <a:pPr marL="0" indent="0">
              <a:buNone/>
            </a:pPr>
            <a:r>
              <a:rPr lang="en-US" sz="8000" dirty="0">
                <a:solidFill>
                  <a:srgbClr val="FFFF00"/>
                </a:solidFill>
                <a:latin typeface="Cooper Black"/>
                <a:ea typeface="+mj-lt"/>
                <a:cs typeface="+mj-lt"/>
              </a:rPr>
              <a:t>                         </a:t>
            </a:r>
            <a:r>
              <a:rPr lang="en-US" sz="8000" dirty="0">
                <a:solidFill>
                  <a:srgbClr val="92D050"/>
                </a:solidFill>
                <a:latin typeface="Cooper Black"/>
                <a:ea typeface="+mj-lt"/>
                <a:cs typeface="+mj-lt"/>
              </a:rPr>
              <a:t>NOWs</a:t>
            </a:r>
          </a:p>
        </p:txBody>
      </p:sp>
    </p:spTree>
    <p:extLst>
      <p:ext uri="{BB962C8B-B14F-4D97-AF65-F5344CB8AC3E}">
        <p14:creationId xmlns:p14="http://schemas.microsoft.com/office/powerpoint/2010/main" val="359804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683F6-CFA2-2D3D-F5A1-FE2EEC069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dirty="0">
                <a:solidFill>
                  <a:schemeClr val="accent5"/>
                </a:solidFill>
                <a:latin typeface="Cooper Black"/>
                <a:ea typeface="+mj-lt"/>
                <a:cs typeface="+mj-lt"/>
              </a:rPr>
              <a:t>WOWs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E0AFBE2-4738-EDEF-F3D2-DD62033E3F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2073670"/>
              </p:ext>
            </p:extLst>
          </p:nvPr>
        </p:nvGraphicFramePr>
        <p:xfrm>
          <a:off x="838200" y="1825625"/>
          <a:ext cx="5429050" cy="4320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29050">
                  <a:extLst>
                    <a:ext uri="{9D8B030D-6E8A-4147-A177-3AD203B41FA5}">
                      <a16:colId xmlns:a16="http://schemas.microsoft.com/office/drawing/2014/main" val="3778748043"/>
                    </a:ext>
                  </a:extLst>
                </a:gridCol>
              </a:tblGrid>
              <a:tr h="4320760">
                <a:tc>
                  <a:txBody>
                    <a:bodyPr/>
                    <a:lstStyle/>
                    <a:p>
                      <a:pPr algn="ctr" fontAlgn="t"/>
                      <a:r>
                        <a:rPr lang="en-US" sz="4400" b="1" dirty="0">
                          <a:solidFill>
                            <a:srgbClr val="000000"/>
                          </a:solidFill>
                          <a:effectLst/>
                          <a:latin typeface="XCCW Joined PC1c"/>
                        </a:rPr>
                        <a:t>These are the awe and wonder moments. The times you want to breathe in and capture that feeling, holding on as long as you can.</a:t>
                      </a:r>
                      <a:endParaRPr lang="en-US" sz="44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9644656"/>
                  </a:ext>
                </a:extLst>
              </a:tr>
            </a:tbl>
          </a:graphicData>
        </a:graphic>
      </p:graphicFrame>
      <p:pic>
        <p:nvPicPr>
          <p:cNvPr id="12" name="Picture 11" descr="A cartoon emoji giving a thumbs up&#10;&#10;Description automatically generated">
            <a:extLst>
              <a:ext uri="{FF2B5EF4-FFF2-40B4-BE49-F238E27FC236}">
                <a16:creationId xmlns:a16="http://schemas.microsoft.com/office/drawing/2014/main" id="{EC2212CC-C076-A679-C7F4-E5070BCEA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81955" y="922490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78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5000D-F942-6DF4-45D6-5A70D6534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dirty="0">
                <a:solidFill>
                  <a:srgbClr val="FFFF00"/>
                </a:solidFill>
                <a:latin typeface="Cooper Black"/>
              </a:rPr>
              <a:t>OWs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2A71CF4-A6DE-6E74-42CE-64FAC0306F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0732380"/>
              </p:ext>
            </p:extLst>
          </p:nvPr>
        </p:nvGraphicFramePr>
        <p:xfrm>
          <a:off x="838200" y="1825625"/>
          <a:ext cx="3861862" cy="4693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861862">
                  <a:extLst>
                    <a:ext uri="{9D8B030D-6E8A-4147-A177-3AD203B41FA5}">
                      <a16:colId xmlns:a16="http://schemas.microsoft.com/office/drawing/2014/main" val="1024697628"/>
                    </a:ext>
                  </a:extLst>
                </a:gridCol>
              </a:tblGrid>
              <a:tr h="43053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4400" b="1">
                          <a:solidFill>
                            <a:srgbClr val="000000"/>
                          </a:solidFill>
                          <a:effectLst/>
                          <a:latin typeface="XCCW Joined PC1c"/>
                        </a:rPr>
                        <a:t>These are the things that can go wrong. These moments can knock the breath out of you.</a:t>
                      </a:r>
                      <a:endParaRPr lang="en-US" sz="440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135908"/>
                  </a:ext>
                </a:extLst>
              </a:tr>
            </a:tbl>
          </a:graphicData>
        </a:graphic>
      </p:graphicFrame>
      <p:pic>
        <p:nvPicPr>
          <p:cNvPr id="5" name="Picture 4" descr="Sad Cry Tear · Free image on Pixabay">
            <a:extLst>
              <a:ext uri="{FF2B5EF4-FFF2-40B4-BE49-F238E27FC236}">
                <a16:creationId xmlns:a16="http://schemas.microsoft.com/office/drawing/2014/main" id="{8D9A2A63-51E6-1193-29F5-819C0347D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699" y="1820930"/>
            <a:ext cx="3298522" cy="362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472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95C46-477B-B57E-4589-4F6D0CA98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solidFill>
                  <a:srgbClr val="92D050"/>
                </a:solidFill>
                <a:latin typeface="Cooper Black"/>
              </a:rPr>
              <a:t>NOWs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A0D1755-CA22-BD78-A6A4-9F785766C3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4862710"/>
              </p:ext>
            </p:extLst>
          </p:nvPr>
        </p:nvGraphicFramePr>
        <p:xfrm>
          <a:off x="838200" y="1825625"/>
          <a:ext cx="6046774" cy="431482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046774">
                  <a:extLst>
                    <a:ext uri="{9D8B030D-6E8A-4147-A177-3AD203B41FA5}">
                      <a16:colId xmlns:a16="http://schemas.microsoft.com/office/drawing/2014/main" val="2825698689"/>
                    </a:ext>
                  </a:extLst>
                </a:gridCol>
              </a:tblGrid>
              <a:tr h="4314825">
                <a:tc>
                  <a:txBody>
                    <a:bodyPr/>
                    <a:lstStyle/>
                    <a:p>
                      <a:pPr algn="ctr" fontAlgn="t"/>
                      <a:r>
                        <a:rPr lang="en-US" sz="4400" b="1" dirty="0">
                          <a:solidFill>
                            <a:srgbClr val="000000"/>
                          </a:solidFill>
                          <a:effectLst/>
                          <a:latin typeface="XCCW Joined PC1c"/>
                        </a:rPr>
                        <a:t>These are the everyday ordinary times and being able to be present in that moment and thinking how lucky we are to be here now.</a:t>
                      </a:r>
                      <a:endParaRPr lang="en-US" sz="4400" dirty="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984459"/>
                  </a:ext>
                </a:extLst>
              </a:tr>
            </a:tbl>
          </a:graphicData>
        </a:graphic>
      </p:graphicFrame>
      <p:pic>
        <p:nvPicPr>
          <p:cNvPr id="6" name="Picture 5" descr="HD wallpaper: multicolored laughing emoji, smilies, smiles, colorful ...">
            <a:extLst>
              <a:ext uri="{FF2B5EF4-FFF2-40B4-BE49-F238E27FC236}">
                <a16:creationId xmlns:a16="http://schemas.microsoft.com/office/drawing/2014/main" id="{278CB20F-5E50-7C27-C0AA-92B3C6560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3615" y="1994378"/>
            <a:ext cx="4475836" cy="370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408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D06F8-2C16-48AD-C89F-08739918D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How Do These Events Shape 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91507-C15C-3EBD-F522-922D1610FC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They impact our emotions</a:t>
            </a:r>
          </a:p>
          <a:p>
            <a:r>
              <a:rPr lang="en-US" dirty="0"/>
              <a:t>We feel them</a:t>
            </a:r>
          </a:p>
          <a:p>
            <a:r>
              <a:rPr lang="en-US" dirty="0"/>
              <a:t> We remember them</a:t>
            </a:r>
          </a:p>
          <a:p>
            <a:r>
              <a:rPr lang="en-US" dirty="0"/>
              <a:t>We learn from these events in both positive and negative ways</a:t>
            </a:r>
          </a:p>
          <a:p>
            <a:r>
              <a:rPr lang="en-US" dirty="0"/>
              <a:t>They shape how we deal with events in the future.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NOWs are the ones we sometimes do not </a:t>
            </a:r>
            <a:r>
              <a:rPr lang="en-US" dirty="0" err="1"/>
              <a:t>recognise</a:t>
            </a:r>
            <a:r>
              <a:rPr lang="en-US" dirty="0"/>
              <a:t>, we take things from granted such as; friends, school, food</a:t>
            </a:r>
            <a:r>
              <a:rPr lang="en-US"/>
              <a:t>, health.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225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959AB-CF54-9EC9-A27F-5D107FC25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166"/>
            <a:ext cx="10515600" cy="1325563"/>
          </a:xfrm>
        </p:spPr>
        <p:txBody>
          <a:bodyPr/>
          <a:lstStyle/>
          <a:p>
            <a:r>
              <a:rPr lang="en-US" b="1" dirty="0"/>
              <a:t>Think about yourself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31851-A221-CE48-4320-FCB619650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4940"/>
            <a:ext cx="10515600" cy="523859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b="1" dirty="0">
                <a:solidFill>
                  <a:schemeClr val="accent5"/>
                </a:solidFill>
              </a:rPr>
              <a:t>WOWs</a:t>
            </a:r>
            <a:r>
              <a:rPr lang="en-US" b="1" dirty="0"/>
              <a:t> - Positive</a:t>
            </a:r>
          </a:p>
          <a:p>
            <a:r>
              <a:rPr lang="en-US" dirty="0"/>
              <a:t>Meeting new friends,</a:t>
            </a:r>
            <a:endParaRPr lang="en-US" b="1" dirty="0"/>
          </a:p>
          <a:p>
            <a:r>
              <a:rPr lang="en-US" dirty="0"/>
              <a:t>Having a baby brother or sister, </a:t>
            </a:r>
            <a:endParaRPr lang="en-US" b="1" dirty="0"/>
          </a:p>
          <a:p>
            <a:r>
              <a:rPr lang="en-US" dirty="0"/>
              <a:t>Moving home or school</a:t>
            </a:r>
          </a:p>
          <a:p>
            <a:r>
              <a:rPr lang="en-US" b="1" dirty="0">
                <a:solidFill>
                  <a:srgbClr val="FFFF00"/>
                </a:solidFill>
              </a:rPr>
              <a:t>OWs </a:t>
            </a:r>
            <a:r>
              <a:rPr lang="en-US" b="1" dirty="0"/>
              <a:t>– Negative</a:t>
            </a:r>
          </a:p>
          <a:p>
            <a:r>
              <a:rPr lang="en-US" dirty="0"/>
              <a:t>Losing a friend</a:t>
            </a:r>
          </a:p>
          <a:p>
            <a:r>
              <a:rPr lang="en-US" dirty="0"/>
              <a:t>Moving school or home</a:t>
            </a:r>
          </a:p>
          <a:p>
            <a:r>
              <a:rPr lang="en-US" dirty="0"/>
              <a:t>A relative moving away</a:t>
            </a:r>
          </a:p>
          <a:p>
            <a:r>
              <a:rPr lang="en-US" b="1" dirty="0">
                <a:solidFill>
                  <a:srgbClr val="92D050"/>
                </a:solidFill>
              </a:rPr>
              <a:t>NOWs</a:t>
            </a:r>
            <a:r>
              <a:rPr lang="en-US" dirty="0"/>
              <a:t> – </a:t>
            </a:r>
            <a:r>
              <a:rPr lang="en-US" b="1" dirty="0"/>
              <a:t>everyday events</a:t>
            </a:r>
          </a:p>
          <a:p>
            <a:r>
              <a:rPr lang="en-US" dirty="0"/>
              <a:t>Good health</a:t>
            </a:r>
          </a:p>
          <a:p>
            <a:r>
              <a:rPr lang="en-US" dirty="0"/>
              <a:t>Friends</a:t>
            </a:r>
          </a:p>
          <a:p>
            <a:endParaRPr lang="en-US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02165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9EC45-1C1C-1C5C-3E2A-36B479647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this link to Christianity?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CCDA3-0DED-349E-63C4-8E90E44CE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God loves each and every one of us</a:t>
            </a:r>
          </a:p>
          <a:p>
            <a:r>
              <a:rPr lang="en-GB" dirty="0"/>
              <a:t>Sometimes we wonder why God lets us experience sad or painful events?</a:t>
            </a:r>
          </a:p>
          <a:p>
            <a:r>
              <a:rPr lang="en-GB" dirty="0"/>
              <a:t>God wants us to be the best versions of ourselves every day</a:t>
            </a:r>
          </a:p>
          <a:p>
            <a:r>
              <a:rPr lang="en-GB" dirty="0"/>
              <a:t>To value ourselves</a:t>
            </a:r>
          </a:p>
          <a:p>
            <a:r>
              <a:rPr lang="en-GB" dirty="0"/>
              <a:t>To value others</a:t>
            </a:r>
          </a:p>
          <a:p>
            <a:r>
              <a:rPr lang="en-GB" dirty="0"/>
              <a:t>To value the world around us</a:t>
            </a:r>
          </a:p>
          <a:p>
            <a:r>
              <a:rPr lang="en-GB" dirty="0"/>
              <a:t>Our character is shaped by our experiences making us all unique because we all experience different things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35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EC98A-4C3A-72CB-497A-62F91FC4C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B1845-ED30-4286-C109-DB35A2EF6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5120"/>
            <a:ext cx="10515600" cy="4724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invite you all to join me in prayer – or have a quiet reflective moment.</a:t>
            </a:r>
          </a:p>
          <a:p>
            <a:pPr marL="0" indent="0">
              <a:buNone/>
            </a:pPr>
            <a:r>
              <a:rPr lang="en-GB" dirty="0"/>
              <a:t>Lord our God,</a:t>
            </a:r>
          </a:p>
          <a:p>
            <a:pPr marL="0" indent="0">
              <a:buNone/>
            </a:pPr>
            <a:r>
              <a:rPr lang="en-GB" dirty="0"/>
              <a:t>Help us today and every day, to have the strength in dealing with all our personal experiences,</a:t>
            </a:r>
          </a:p>
          <a:p>
            <a:pPr marL="0" indent="0">
              <a:buNone/>
            </a:pPr>
            <a:r>
              <a:rPr lang="en-GB" dirty="0"/>
              <a:t>To grow in character,</a:t>
            </a:r>
          </a:p>
          <a:p>
            <a:pPr marL="0" indent="0">
              <a:buNone/>
            </a:pPr>
            <a:r>
              <a:rPr lang="en-GB" dirty="0"/>
              <a:t>To value the good days and to cope with the bad, </a:t>
            </a:r>
          </a:p>
          <a:p>
            <a:pPr marL="0" indent="0">
              <a:buNone/>
            </a:pPr>
            <a:r>
              <a:rPr lang="en-GB" dirty="0"/>
              <a:t>Please guide us in everything we do, </a:t>
            </a:r>
            <a:r>
              <a:rPr lang="en-GB"/>
              <a:t>so we </a:t>
            </a:r>
            <a:r>
              <a:rPr lang="en-GB" dirty="0"/>
              <a:t>grow to be the best versions of ourselves possible,</a:t>
            </a:r>
          </a:p>
          <a:p>
            <a:pPr marL="0" indent="0">
              <a:buNone/>
            </a:pPr>
            <a:r>
              <a:rPr lang="en-GB" dirty="0"/>
              <a:t>Amen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2003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367</Words>
  <Application>Microsoft Office PowerPoint</Application>
  <PresentationFormat>Widescreen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Cooper Black</vt:lpstr>
      <vt:lpstr>XCCW Joined PC1c</vt:lpstr>
      <vt:lpstr>office theme</vt:lpstr>
      <vt:lpstr>Spirituality at Burton Green </vt:lpstr>
      <vt:lpstr>What events in our lives shape who we are and the sort of person we become?</vt:lpstr>
      <vt:lpstr>WOWs</vt:lpstr>
      <vt:lpstr>OWs</vt:lpstr>
      <vt:lpstr>NOWs</vt:lpstr>
      <vt:lpstr>How Do These Events Shape Us?</vt:lpstr>
      <vt:lpstr>Think about yourself</vt:lpstr>
      <vt:lpstr>How does this link to Christianity?</vt:lpstr>
      <vt:lpstr>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Spirituality at Burton Green </dc:title>
  <dc:creator>Stella Villiers - Green Leek</dc:creator>
  <cp:lastModifiedBy>Stella Villiers - Green Leek</cp:lastModifiedBy>
  <cp:revision>268</cp:revision>
  <dcterms:created xsi:type="dcterms:W3CDTF">2025-01-10T15:56:57Z</dcterms:created>
  <dcterms:modified xsi:type="dcterms:W3CDTF">2025-09-11T21:15:55Z</dcterms:modified>
</cp:coreProperties>
</file>