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13"/>
  </p:notesMasterIdLst>
  <p:sldIdLst>
    <p:sldId id="256" r:id="rId2"/>
    <p:sldId id="258" r:id="rId3"/>
    <p:sldId id="260" r:id="rId4"/>
    <p:sldId id="268" r:id="rId5"/>
    <p:sldId id="261" r:id="rId6"/>
    <p:sldId id="262" r:id="rId7"/>
    <p:sldId id="269" r:id="rId8"/>
    <p:sldId id="263" r:id="rId9"/>
    <p:sldId id="264" r:id="rId10"/>
    <p:sldId id="265" r:id="rId11"/>
    <p:sldId id="267" r:id="rId12"/>
  </p:sldIdLst>
  <p:sldSz cx="12192000" cy="6858000"/>
  <p:notesSz cx="6858000" cy="9144000"/>
  <p:embeddedFontLst>
    <p:embeddedFont>
      <p:font typeface="Adler" panose="020B0604020202020204"/>
      <p:regular r:id="rId14"/>
    </p:embeddedFont>
    <p:embeddedFont>
      <p:font typeface="Amatic SC" panose="00000500000000000000" pitchFamily="2" charset="-79"/>
      <p:regular r:id="rId15"/>
      <p:bold r:id="rId16"/>
    </p:embeddedFont>
    <p:embeddedFont>
      <p:font typeface="SassoonPrimaryInfant" pitchFamily="2"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E1FFFF"/>
    <a:srgbClr val="FFEFFF"/>
    <a:srgbClr val="E6E5FB"/>
    <a:srgbClr val="CCFFFF"/>
    <a:srgbClr val="FFCC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41ABB1-86A7-4092-96EB-C7A6A85CDA55}" v="5" dt="2025-01-23T21:00:12.4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4269" autoAdjust="0"/>
  </p:normalViewPr>
  <p:slideViewPr>
    <p:cSldViewPr snapToGrid="0">
      <p:cViewPr varScale="1">
        <p:scale>
          <a:sx n="61" d="100"/>
          <a:sy n="61" d="100"/>
        </p:scale>
        <p:origin x="1014" y="84"/>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76DE5F-DF04-4F27-A344-93FB2E432C72}" type="datetimeFigureOut">
              <a:rPr lang="en-GB" smtClean="0"/>
              <a:t>09/09/2025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09/09/2025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09/09/2025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7"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png"/><Relationship Id="rId7"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1251211" y="0"/>
            <a:ext cx="7347211" cy="22133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a:t>
            </a:r>
            <a:endParaRPr lang="en-GB" sz="7200" dirty="0">
              <a:latin typeface="Amatic SC" panose="00000500000000000000" pitchFamily="2" charset="-79"/>
              <a:cs typeface="Amatic SC" panose="00000500000000000000" pitchFamily="2" charset="-79"/>
            </a:endParaRPr>
          </a:p>
        </p:txBody>
      </p:sp>
      <p:pic>
        <p:nvPicPr>
          <p:cNvPr id="3" name="Picture 2">
            <a:extLst>
              <a:ext uri="{FF2B5EF4-FFF2-40B4-BE49-F238E27FC236}">
                <a16:creationId xmlns:a16="http://schemas.microsoft.com/office/drawing/2014/main" id="{CF4676A3-DA96-4EAA-830B-76D404221E41}"/>
              </a:ext>
            </a:extLst>
          </p:cNvPr>
          <p:cNvPicPr>
            <a:picLocks noChangeAspect="1"/>
          </p:cNvPicPr>
          <p:nvPr/>
        </p:nvPicPr>
        <p:blipFill>
          <a:blip r:embed="rId3"/>
          <a:stretch>
            <a:fillRect/>
          </a:stretch>
        </p:blipFill>
        <p:spPr>
          <a:xfrm>
            <a:off x="862013" y="3262247"/>
            <a:ext cx="2355322" cy="2554563"/>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81140460"/>
              </p:ext>
            </p:extLst>
          </p:nvPr>
        </p:nvGraphicFramePr>
        <p:xfrm>
          <a:off x="366318" y="476214"/>
          <a:ext cx="11459364" cy="61874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400" b="1" dirty="0">
                          <a:solidFill>
                            <a:schemeClr val="bg1">
                              <a:lumMod val="50000"/>
                            </a:schemeClr>
                          </a:solidFill>
                          <a:latin typeface="SassoonPrimaryInfant" pitchFamily="2" charset="0"/>
                          <a:cs typeface="Amatic SC" panose="00000500000000000000" pitchFamily="2" charset="-79"/>
                        </a:rPr>
                        <a:t>Characteristics of Effective Learning </a:t>
                      </a:r>
                    </a:p>
                    <a:p>
                      <a:pPr algn="ctr"/>
                      <a:endParaRPr lang="en-US" sz="1400" b="1" dirty="0">
                        <a:solidFill>
                          <a:schemeClr val="bg1">
                            <a:lumMod val="50000"/>
                          </a:schemeClr>
                        </a:solidFill>
                        <a:latin typeface="SassoonPrimaryInfant" pitchFamily="2" charset="0"/>
                        <a:cs typeface="Amatic SC" panose="00000500000000000000" pitchFamily="2" charset="-79"/>
                      </a:endParaRPr>
                    </a:p>
                    <a:p>
                      <a:r>
                        <a:rPr lang="en-US" sz="1400" b="1" dirty="0">
                          <a:solidFill>
                            <a:srgbClr val="FF33CC"/>
                          </a:solidFill>
                          <a:latin typeface="SassoonPrimaryInfant" pitchFamily="2" charset="0"/>
                          <a:cs typeface="Amatic SC" panose="00000500000000000000" pitchFamily="2" charset="-79"/>
                        </a:rPr>
                        <a:t>Playing and Exploring: </a:t>
                      </a:r>
                      <a:r>
                        <a:rPr lang="en-US" sz="1400" dirty="0">
                          <a:latin typeface="SassoonPrimaryInfant" pitchFamily="2" charset="0"/>
                          <a:cs typeface="RM Typerighter old" panose="00000400000000000000" pitchFamily="2" charset="-79"/>
                        </a:rPr>
                        <a:t>- Children investigate and experience things, and ‘have a go’. </a:t>
                      </a:r>
                      <a:r>
                        <a:rPr lang="en-GB" sz="1400" dirty="0">
                          <a:solidFill>
                            <a:srgbClr val="000000"/>
                          </a:solidFill>
                          <a:effectLst/>
                          <a:latin typeface="SassoonPrimaryInfant" pitchFamily="2" charset="0"/>
                          <a:ea typeface="Calibri" panose="020F0502020204030204" pitchFamily="34" charset="0"/>
                          <a:cs typeface="Acumin Pro"/>
                        </a:rPr>
                        <a:t>Children who actively participate in their </a:t>
                      </a:r>
                      <a:r>
                        <a:rPr lang="en-GB" sz="1400" dirty="0">
                          <a:solidFill>
                            <a:srgbClr val="000000"/>
                          </a:solidFill>
                          <a:latin typeface="SassoonPrimaryInfant" pitchFamily="2" charset="0"/>
                          <a:ea typeface="Calibri" panose="020F0502020204030204" pitchFamily="34" charset="0"/>
                          <a:cs typeface="Acumin Pro"/>
                        </a:rPr>
                        <a:t>own play </a:t>
                      </a:r>
                      <a:r>
                        <a:rPr lang="en-GB" sz="1400" dirty="0">
                          <a:solidFill>
                            <a:srgbClr val="000000"/>
                          </a:solidFill>
                          <a:effectLst/>
                          <a:latin typeface="SassoonPrimaryInfant" pitchFamily="2" charset="0"/>
                          <a:ea typeface="Calibri" panose="020F0502020204030204" pitchFamily="34" charset="0"/>
                          <a:cs typeface="Acumin Pro"/>
                        </a:rPr>
                        <a:t>develop a larger store of information and experiences to draw on which positively supports their learning </a:t>
                      </a:r>
                      <a:endParaRPr lang="en-US" sz="1400" dirty="0">
                        <a:latin typeface="SassoonPrimaryInfant" pitchFamily="2" charset="0"/>
                        <a:cs typeface="RM Typerighter old" panose="00000400000000000000" pitchFamily="2" charset="-79"/>
                      </a:endParaRPr>
                    </a:p>
                    <a:p>
                      <a:r>
                        <a:rPr lang="en-US" sz="1400" b="1" dirty="0">
                          <a:solidFill>
                            <a:srgbClr val="FF33CC"/>
                          </a:solidFill>
                          <a:latin typeface="SassoonPrimaryInfant" pitchFamily="2" charset="0"/>
                          <a:cs typeface="Amatic SC" panose="00000500000000000000" pitchFamily="2" charset="-79"/>
                        </a:rPr>
                        <a:t>Active Learning: </a:t>
                      </a:r>
                      <a:r>
                        <a:rPr lang="en-US" sz="1400" dirty="0">
                          <a:latin typeface="SassoonPrimaryInfant" pitchFamily="2" charset="0"/>
                          <a:cs typeface="RM Typerighter old" panose="00000400000000000000" pitchFamily="2" charset="-79"/>
                        </a:rPr>
                        <a:t>- Children concentrate and keep on trying if they encounter difficulties. They are proud of their own achievements. </a:t>
                      </a:r>
                      <a:r>
                        <a:rPr lang="en-GB" sz="1400" dirty="0">
                          <a:effectLst/>
                          <a:latin typeface="SassoonPrimaryInfant" pitchFamily="2" charset="0"/>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400" b="1" dirty="0">
                          <a:solidFill>
                            <a:srgbClr val="FF33CC"/>
                          </a:solidFill>
                          <a:latin typeface="SassoonPrimaryInfant" pitchFamily="2" charset="0"/>
                          <a:cs typeface="Amatic SC" panose="00000500000000000000" pitchFamily="2" charset="-79"/>
                        </a:rPr>
                        <a:t>Creating and Thinking Critically: </a:t>
                      </a:r>
                      <a:r>
                        <a:rPr lang="en-US" sz="1400" dirty="0">
                          <a:latin typeface="SassoonPrimaryInfant" pitchFamily="2" charset="0"/>
                          <a:cs typeface="RM Typerighter old" panose="00000400000000000000" pitchFamily="2" charset="-79"/>
                        </a:rPr>
                        <a:t>- Children develop their own ideas and make links between these ideas. </a:t>
                      </a:r>
                      <a:r>
                        <a:rPr lang="en-GB" sz="1400" dirty="0">
                          <a:effectLst/>
                          <a:latin typeface="SassoonPrimaryInfant" pitchFamily="2" charset="0"/>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400" dirty="0">
                          <a:effectLst/>
                          <a:latin typeface="SassoonPrimaryInfant" pitchFamily="2" charset="0"/>
                          <a:ea typeface="Calibri" panose="020F0502020204030204" pitchFamily="34" charset="0"/>
                          <a:cs typeface="Arial" panose="020B0604020202020204" pitchFamily="34" charset="0"/>
                        </a:rPr>
                        <a:t> </a:t>
                      </a:r>
                    </a:p>
                    <a:p>
                      <a:endParaRPr lang="en-GB" sz="1400" dirty="0">
                        <a:latin typeface="SassoonPrimaryInfant" pitchFamily="2"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endParaRPr lang="en-US" sz="1400" b="1" i="0" dirty="0">
                        <a:solidFill>
                          <a:srgbClr val="7030A0"/>
                        </a:solidFill>
                        <a:latin typeface="SassoonPrimaryInfant" pitchFamily="2" charset="0"/>
                        <a:cs typeface="Amatic SC" panose="00000500000000000000" pitchFamily="2" charset="-79"/>
                      </a:endParaRPr>
                    </a:p>
                    <a:p>
                      <a:r>
                        <a:rPr lang="en-US" sz="1400" b="1" i="0" dirty="0">
                          <a:solidFill>
                            <a:srgbClr val="7030A0"/>
                          </a:solidFill>
                          <a:latin typeface="SassoonPrimaryInfant" pitchFamily="2" charset="0"/>
                          <a:cs typeface="Amatic SC" panose="00000500000000000000" pitchFamily="2" charset="-79"/>
                        </a:rPr>
                        <a:t>Unique Child: </a:t>
                      </a:r>
                      <a:r>
                        <a:rPr lang="en-US" sz="1400" i="0" dirty="0">
                          <a:latin typeface="SassoonPrimaryInfant" pitchFamily="2" charset="0"/>
                          <a:cs typeface="RM Typerighter old" panose="00000400000000000000" pitchFamily="2" charset="-79"/>
                        </a:rPr>
                        <a:t>Every child is unique and has the potential to be resilient, capable, confident and self-assured.  </a:t>
                      </a:r>
                    </a:p>
                    <a:p>
                      <a:r>
                        <a:rPr lang="en-US" sz="1400" b="1" i="0" dirty="0">
                          <a:solidFill>
                            <a:srgbClr val="7030A0"/>
                          </a:solidFill>
                          <a:latin typeface="SassoonPrimaryInfant" pitchFamily="2" charset="0"/>
                          <a:cs typeface="Amatic SC" panose="00000500000000000000" pitchFamily="2" charset="-79"/>
                        </a:rPr>
                        <a:t>Positive Relationships: </a:t>
                      </a:r>
                      <a:r>
                        <a:rPr lang="en-US" sz="1400" i="0" dirty="0">
                          <a:latin typeface="SassoonPrimaryInfant" pitchFamily="2" charset="0"/>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400" b="1" i="0" dirty="0">
                          <a:solidFill>
                            <a:srgbClr val="7030A0"/>
                          </a:solidFill>
                          <a:latin typeface="SassoonPrimaryInfant" pitchFamily="2" charset="0"/>
                          <a:cs typeface="Amatic SC" panose="00000500000000000000" pitchFamily="2" charset="-79"/>
                        </a:rPr>
                        <a:t>Enabling Environments: </a:t>
                      </a:r>
                      <a:r>
                        <a:rPr lang="en-US" sz="1400" i="0" dirty="0">
                          <a:latin typeface="SassoonPrimaryInfant" pitchFamily="2" charset="0"/>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dirty="0">
                          <a:solidFill>
                            <a:srgbClr val="7030A0"/>
                          </a:solidFill>
                          <a:latin typeface="SassoonPrimaryInfant" pitchFamily="2" charset="0"/>
                          <a:cs typeface="Amatic SC" panose="00000500000000000000" pitchFamily="2" charset="-79"/>
                        </a:rPr>
                        <a:t>Learning and Development: </a:t>
                      </a:r>
                      <a:r>
                        <a:rPr lang="en-US" sz="1400" i="0" dirty="0">
                          <a:latin typeface="SassoonPrimaryInfant" pitchFamily="2" charset="0"/>
                          <a:cs typeface="RM Typerighter old" panose="00000400000000000000" pitchFamily="2" charset="-79"/>
                        </a:rPr>
                        <a:t>Children develop and learn at different rates. We must be aware of children who need greater support than others. </a:t>
                      </a:r>
                    </a:p>
                    <a:p>
                      <a:endParaRPr lang="en-US" sz="1400" i="1" dirty="0">
                        <a:latin typeface="SassoonPrimaryInfant" pitchFamily="2" charset="0"/>
                        <a:cs typeface="RM Typerighter old" panose="00000400000000000000" pitchFamily="2" charset="-79"/>
                      </a:endParaRPr>
                    </a:p>
                    <a:p>
                      <a:r>
                        <a:rPr lang="en-US" sz="1400" b="0" i="1" kern="1200" dirty="0">
                          <a:solidFill>
                            <a:schemeClr val="dk1"/>
                          </a:solidFill>
                          <a:effectLst/>
                          <a:latin typeface="SassoonPrimaryInfant" pitchFamily="2"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SassoonPrimaryInfant" pitchFamily="2" charset="0"/>
                          <a:cs typeface="Amatic SC" panose="00000500000000000000" pitchFamily="2" charset="-79"/>
                        </a:rPr>
                        <a:t>We will ensure that all children learn and develop well and are kept healthy and safe at ALL times. </a:t>
                      </a:r>
                      <a:endParaRPr lang="en-GB" sz="1400" b="1" i="1" dirty="0">
                        <a:latin typeface="SassoonPrimaryInfant" pitchFamily="2" charset="0"/>
                        <a:cs typeface="Amatic SC" panose="00000500000000000000" pitchFamily="2" charset="-79"/>
                      </a:endParaRPr>
                    </a:p>
                    <a:p>
                      <a:endParaRPr lang="en-US" sz="1400" i="1" dirty="0">
                        <a:latin typeface="SassoonPrimaryInfant" pitchFamily="2"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pic>
        <p:nvPicPr>
          <p:cNvPr id="7" name="Picture 6">
            <a:extLst>
              <a:ext uri="{FF2B5EF4-FFF2-40B4-BE49-F238E27FC236}">
                <a16:creationId xmlns:a16="http://schemas.microsoft.com/office/drawing/2014/main" id="{8AF3DFAF-EF95-47A7-AE86-ED356569AF85}"/>
              </a:ext>
            </a:extLst>
          </p:cNvPr>
          <p:cNvPicPr>
            <a:picLocks noChangeAspect="1"/>
          </p:cNvPicPr>
          <p:nvPr/>
        </p:nvPicPr>
        <p:blipFill>
          <a:blip r:embed="rId4"/>
          <a:stretch>
            <a:fillRect/>
          </a:stretch>
        </p:blipFill>
        <p:spPr>
          <a:xfrm>
            <a:off x="795867" y="150127"/>
            <a:ext cx="675936" cy="733115"/>
          </a:xfrm>
          <a:prstGeom prst="rect">
            <a:avLst/>
          </a:prstGeom>
        </p:spPr>
      </p:pic>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229480214"/>
              </p:ext>
            </p:extLst>
          </p:nvPr>
        </p:nvGraphicFramePr>
        <p:xfrm>
          <a:off x="197738" y="719663"/>
          <a:ext cx="11796523" cy="5922254"/>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dirty="0"/>
                    </a:p>
                  </a:txBody>
                  <a:tcPr/>
                </a:tc>
                <a:tc gridSpan="2">
                  <a:txBody>
                    <a:bodyPr/>
                    <a:lstStyle/>
                    <a:p>
                      <a:pPr algn="ctr"/>
                      <a:r>
                        <a:rPr lang="en-US" sz="20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dirty="0"/>
                    </a:p>
                  </a:txBody>
                  <a:tcPr/>
                </a:tc>
                <a:extLst>
                  <a:ext uri="{0D108BD9-81ED-4DB2-BD59-A6C34878D82A}">
                    <a16:rowId xmlns:a16="http://schemas.microsoft.com/office/drawing/2014/main" val="2272033691"/>
                  </a:ext>
                </a:extLst>
              </a:tr>
              <a:tr h="46397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Communication and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050" b="0" i="0" dirty="0">
                          <a:latin typeface="SassoonPrimaryInfant" pitchFamily="2" charset="0"/>
                        </a:rPr>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a:t>
                      </a:r>
                      <a:endParaRPr lang="en-US" sz="1050" b="0" i="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100" dirty="0">
                          <a:latin typeface="SassoonPrimaryInfant" pitchFamily="2" charset="0"/>
                        </a:rPr>
                        <a:t>C&amp;L is developed throughout the year through high quality interactions, daily group discussions, circle time, PSHE times,  stories, singing,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story 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Settling in activities to get to know each other.</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Talk about themselves, their families and experiences familiar to them. </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Talk about family routines and special occasions.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Making friends – support </a:t>
                      </a:r>
                      <a:r>
                        <a:rPr lang="en-US" sz="800" b="0" dirty="0" err="1">
                          <a:solidFill>
                            <a:schemeClr val="tx1"/>
                          </a:solidFill>
                          <a:latin typeface="SassoonPrimaryInfant" pitchFamily="2" charset="0"/>
                          <a:cs typeface="Amatic SC" panose="00000500000000000000" pitchFamily="2" charset="-79"/>
                        </a:rPr>
                        <a:t>chn</a:t>
                      </a:r>
                      <a:r>
                        <a:rPr lang="en-US" sz="800" b="0" dirty="0">
                          <a:solidFill>
                            <a:schemeClr val="tx1"/>
                          </a:solidFill>
                          <a:latin typeface="SassoonPrimaryInfant" pitchFamily="2" charset="0"/>
                          <a:cs typeface="Amatic SC" panose="00000500000000000000" pitchFamily="2" charset="-79"/>
                        </a:rPr>
                        <a:t> to develop relationships with each other and negotiate problems.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Show interest in the lives of other people (each other, friendships, topics – people who help us in our community).</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Know and understand how to listen carefully and why listening is important.</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Follow instructions (following routines, putting things away, </a:t>
                      </a:r>
                      <a:r>
                        <a:rPr lang="en-US" sz="800" b="0" dirty="0" err="1">
                          <a:solidFill>
                            <a:schemeClr val="tx1"/>
                          </a:solidFill>
                          <a:latin typeface="SassoonPrimaryInfant" pitchFamily="2" charset="0"/>
                          <a:cs typeface="Amatic SC" panose="00000500000000000000" pitchFamily="2" charset="-79"/>
                        </a:rPr>
                        <a:t>etc</a:t>
                      </a:r>
                      <a:r>
                        <a:rPr lang="en-US" sz="800" b="0" dirty="0">
                          <a:solidFill>
                            <a:schemeClr val="tx1"/>
                          </a:solidFill>
                          <a:latin typeface="SassoonPrimaryInfant" pitchFamily="2" charset="0"/>
                          <a:cs typeface="Amatic SC" panose="00000500000000000000" pitchFamily="2" charset="-79"/>
                        </a:rPr>
                        <a:t>).</a:t>
                      </a:r>
                    </a:p>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Model talk routines through the day. For example, arriving in school: “Good morning, how are you?”</a:t>
                      </a:r>
                      <a:r>
                        <a:rPr lang="en-GB" sz="800" dirty="0">
                          <a:effectLst/>
                          <a:latin typeface="SassoonPrimaryInfant" pitchFamily="2" charset="0"/>
                          <a:ea typeface="Calibri" panose="020F0502020204030204" pitchFamily="34" charset="0"/>
                          <a:cs typeface="Times New Roman" panose="02020603050405020304" pitchFamily="18" charset="0"/>
                        </a:rPr>
                        <a:t>)</a:t>
                      </a:r>
                      <a:r>
                        <a:rPr lang="en-GB" sz="800" baseline="0" dirty="0">
                          <a:effectLst/>
                          <a:latin typeface="SassoonPrimaryInfant" pitchFamily="2" charset="0"/>
                          <a:ea typeface="Calibri" panose="020F0502020204030204" pitchFamily="34" charset="0"/>
                          <a:cs typeface="Times New Roman" panose="02020603050405020304" pitchFamily="18" charset="0"/>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Discovering passions - what the children are interested in, enjoy doing and talking about their goals/dreams.</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Hold conversations when engaged in back-and-forth exchanges with staff and peers. </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Ask questions to find out more and to check they understand what has been said to them.</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Begin to develop social phrases and engage in story times.</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Retell stories and talk about what they have found out in our non-fiction units. </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Know vocabulary related to different celebrations and understand the different ways people celebrate.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Follow instructions (following routines, putting things away, </a:t>
                      </a:r>
                      <a:r>
                        <a:rPr lang="en-US" sz="800" b="0" dirty="0" err="1">
                          <a:solidFill>
                            <a:schemeClr val="tx1"/>
                          </a:solidFill>
                          <a:latin typeface="SassoonPrimaryInfant" pitchFamily="2" charset="0"/>
                          <a:cs typeface="Amatic SC" panose="00000500000000000000" pitchFamily="2" charset="-79"/>
                        </a:rPr>
                        <a:t>etc</a:t>
                      </a:r>
                      <a:r>
                        <a:rPr lang="en-US" sz="800" b="0" dirty="0">
                          <a:solidFill>
                            <a:schemeClr val="tx1"/>
                          </a:solidFill>
                          <a:latin typeface="SassoonPrimaryInfant" pitchFamily="2" charset="0"/>
                          <a:cs typeface="Amatic SC" panose="00000500000000000000" pitchFamily="2" charset="-79"/>
                        </a:rPr>
                        <a:t>).</a:t>
                      </a:r>
                    </a:p>
                    <a:p>
                      <a:pPr marL="171450" indent="-171450" algn="ctr">
                        <a:buFont typeface="Arial" panose="020B0604020202020204" pitchFamily="34" charset="0"/>
                        <a:buChar char="•"/>
                      </a:pPr>
                      <a:r>
                        <a:rPr lang="en-US" sz="800" b="0" dirty="0">
                          <a:solidFill>
                            <a:schemeClr val="tx1"/>
                          </a:solidFill>
                          <a:latin typeface="SassoonPrimaryInfant" pitchFamily="2" charset="0"/>
                          <a:cs typeface="Amatic SC" panose="00000500000000000000" pitchFamily="2" charset="-79"/>
                        </a:rPr>
                        <a:t>Takes part in discussions (with partners, staff, small groups).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rhymes, poems and songs.</a:t>
                      </a:r>
                      <a:endParaRPr lang="en-GB" sz="800" b="0" dirty="0">
                        <a:solidFill>
                          <a:schemeClr val="tx1"/>
                        </a:solidFill>
                        <a:latin typeface="SassoonPrimaryInfant" pitchFamily="2" charset="0"/>
                        <a:cs typeface="Amatic SC" panose="00000500000000000000" pitchFamily="2" charset="-79"/>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Articulate their ideas and thoughts in well-formed sentences.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connect one idea or action to another using a range of connectives.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Ask questions to find out more and to check they understand what has been said to them.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Retell stories and discuss events that happen in a story.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Innovate our own stories and talk about their ideas.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Engage in non-fiction books and talk about new knowledge and vocabulary.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rhymes, poems and songs.</a:t>
                      </a:r>
                      <a:endParaRPr lang="en-US" sz="800" b="0" dirty="0">
                        <a:solidFill>
                          <a:schemeClr val="tx1"/>
                        </a:solidFill>
                        <a:latin typeface="SassoonPrimaryInfant" pitchFamily="2"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express their ideas and feelings about their experiences, using full sentences, including past, present and future tenses (modelled and supported by staff). </a:t>
                      </a:r>
                    </a:p>
                    <a:p>
                      <a:pPr algn="ctr"/>
                      <a:endParaRPr lang="en-US" sz="800" b="0" dirty="0">
                        <a:solidFill>
                          <a:schemeClr val="tx1"/>
                        </a:solidFill>
                        <a:latin typeface="SassoonPrimaryInfant" pitchFamily="2" charset="0"/>
                        <a:cs typeface="Amatic SC" panose="00000500000000000000" pitchFamily="2" charset="-79"/>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Describe events in some detail.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retell familiar stories and discuss the events and characters in detail.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help work out problems and organise thinking and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explain how things work and why they happen.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To be able to offer explanations for why things might happen, making use of recently introduced vocabulary from stories, nonfiction, rhymes and poems when appropriate.</a:t>
                      </a:r>
                      <a:endParaRPr lang="en-US" sz="800" b="0" dirty="0">
                        <a:solidFill>
                          <a:schemeClr val="tx1"/>
                        </a:solidFill>
                        <a:latin typeface="SassoonPrimaryInfant" pitchFamily="2"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To be able to participate in small group, class and one-to-one discussions, offering their own ideas, using recently introduced vocabulary.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and recite rhymes, poems and songs.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Talk about</a:t>
                      </a:r>
                      <a:r>
                        <a:rPr lang="en-GB" sz="800" kern="1200" baseline="0" dirty="0">
                          <a:solidFill>
                            <a:schemeClr val="dk1"/>
                          </a:solidFill>
                          <a:effectLst/>
                          <a:latin typeface="SassoonPrimaryInfant" pitchFamily="2" charset="0"/>
                          <a:ea typeface="+mn-ea"/>
                          <a:cs typeface="+mn-cs"/>
                        </a:rPr>
                        <a:t> similarities and differences between things in the past and now (toys)</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dirty="0">
                        <a:solidFill>
                          <a:schemeClr val="tx1"/>
                        </a:solidFill>
                        <a:latin typeface="SassoonPrimaryInfant" pitchFamily="2" charset="0"/>
                        <a:cs typeface="Amatic SC" panose="00000500000000000000" pitchFamily="2" charset="-79"/>
                      </a:endParaRPr>
                    </a:p>
                    <a:p>
                      <a:pPr algn="ctr"/>
                      <a:endParaRPr lang="en-GB" sz="800" kern="1200" dirty="0">
                        <a:solidFill>
                          <a:schemeClr val="dk1"/>
                        </a:solidFill>
                        <a:effectLst/>
                        <a:latin typeface="SassoonPrimaryInfant" pitchFamily="2" charset="0"/>
                        <a:ea typeface="+mn-ea"/>
                        <a:cs typeface="+mn-cs"/>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Describe in detail their observations about why things happen and how things work.</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Describe in detail their observations about the natural world.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help work out problems and organise thinking and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Describe</a:t>
                      </a:r>
                      <a:r>
                        <a:rPr lang="en-GB" sz="800" kern="1200" baseline="0" dirty="0">
                          <a:solidFill>
                            <a:schemeClr val="dk1"/>
                          </a:solidFill>
                          <a:effectLst/>
                          <a:latin typeface="SassoonPrimaryInfant" pitchFamily="2" charset="0"/>
                          <a:ea typeface="+mn-ea"/>
                          <a:cs typeface="+mn-cs"/>
                        </a:rPr>
                        <a:t> events in some detail: trips, etc.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Engage in fiction and non-fiction books and talk about what they have read and what has been read to them. </a:t>
                      </a:r>
                      <a:r>
                        <a:rPr lang="en-US" sz="800" b="0" dirty="0">
                          <a:solidFill>
                            <a:schemeClr val="tx1"/>
                          </a:solidFill>
                          <a:latin typeface="SassoonPrimaryInfant" pitchFamily="2" charset="0"/>
                          <a:cs typeface="Amatic SC" panose="00000500000000000000" pitchFamily="2" charset="-79"/>
                        </a:rPr>
                        <a:t> </a:t>
                      </a:r>
                      <a:endParaRPr lang="en-GB" sz="800" kern="1200" baseline="0" dirty="0">
                        <a:solidFill>
                          <a:schemeClr val="dk1"/>
                        </a:solidFill>
                        <a:effectLst/>
                        <a:latin typeface="SassoonPrimaryInfant" pitchFamily="2"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and recite rhymes, poems and songs.</a:t>
                      </a:r>
                      <a:endParaRPr lang="en-US" sz="800" b="0" dirty="0">
                        <a:solidFill>
                          <a:schemeClr val="tx1"/>
                        </a:solidFill>
                        <a:latin typeface="SassoonPrimaryInfant" pitchFamily="2" charset="0"/>
                        <a:cs typeface="Amatic SC" panose="00000500000000000000" pitchFamily="2" charset="-79"/>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kern="1200" dirty="0">
                        <a:solidFill>
                          <a:schemeClr val="dk1"/>
                        </a:solidFill>
                        <a:effectLst/>
                        <a:latin typeface="SassoonPrimaryInfant"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latin typeface="SassoonPrimaryInfant"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latin typeface="SassoonPrimaryInfant" pitchFamily="2" charset="0"/>
                        <a:cs typeface="Amatic SC" panose="00000500000000000000" pitchFamily="2" charset="-79"/>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Develop vocabulary across all areas of learning.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Use talk to help work out problems and organise thinking and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dirty="0">
                          <a:solidFill>
                            <a:schemeClr val="tx1"/>
                          </a:solidFill>
                          <a:latin typeface="SassoonPrimaryInfant" pitchFamily="2" charset="0"/>
                          <a:cs typeface="Amatic SC" panose="00000500000000000000" pitchFamily="2" charset="-79"/>
                        </a:rPr>
                        <a:t>Participate in small group, class and one-to-one discussions, offering their own ideas, thoughts and opinions.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Engage in fiction and non-fiction books and talk about what they have read and what has been read to them. </a:t>
                      </a:r>
                      <a:r>
                        <a:rPr lang="en-US" sz="800" b="0" dirty="0">
                          <a:solidFill>
                            <a:schemeClr val="tx1"/>
                          </a:solidFill>
                          <a:latin typeface="SassoonPrimaryInfant" pitchFamily="2" charset="0"/>
                          <a:cs typeface="Amatic SC" panose="00000500000000000000" pitchFamily="2" charset="-79"/>
                        </a:rPr>
                        <a:t> </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Listen to and talk about stories to build familiarity and understanding.</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SassoonPrimaryInfant" pitchFamily="2" charset="0"/>
                          <a:ea typeface="+mn-ea"/>
                          <a:cs typeface="+mn-cs"/>
                        </a:rPr>
                        <a:t>Make predictions and connections when reading a story.</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Learn and recite rhymes, poems and songs.</a:t>
                      </a:r>
                      <a:endParaRPr lang="en-GB" sz="800" kern="1200" baseline="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GB" sz="800" kern="1200" baseline="0" dirty="0">
                          <a:solidFill>
                            <a:schemeClr val="dk1"/>
                          </a:solidFill>
                          <a:effectLst/>
                          <a:latin typeface="SassoonPrimaryInfant" pitchFamily="2" charset="0"/>
                          <a:ea typeface="+mn-ea"/>
                          <a:cs typeface="+mn-cs"/>
                        </a:rPr>
                        <a:t>Talk about the experiences I have had at different points in the school year (end of year video)</a:t>
                      </a:r>
                      <a:endParaRPr lang="en-GB" sz="800" kern="1200" dirty="0">
                        <a:solidFill>
                          <a:schemeClr val="dk1"/>
                        </a:solidFill>
                        <a:effectLst/>
                        <a:latin typeface="SassoonPrimaryInfant" pitchFamily="2" charset="0"/>
                        <a:ea typeface="+mn-ea"/>
                        <a:cs typeface="+mn-cs"/>
                      </a:endParaRPr>
                    </a:p>
                  </a:txBody>
                  <a:tcPr marL="91429" marR="91429" marT="57907" marB="5790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6731" y="0"/>
            <a:ext cx="848557" cy="848557"/>
          </a:xfrm>
          <a:prstGeom prst="rect">
            <a:avLst/>
          </a:prstGeom>
        </p:spPr>
      </p:pic>
      <p:pic>
        <p:nvPicPr>
          <p:cNvPr id="5" name="Picture 4">
            <a:extLst>
              <a:ext uri="{FF2B5EF4-FFF2-40B4-BE49-F238E27FC236}">
                <a16:creationId xmlns:a16="http://schemas.microsoft.com/office/drawing/2014/main" id="{755D7BEC-1DE6-441A-AB70-96A786ACE5F8}"/>
              </a:ext>
            </a:extLst>
          </p:cNvPr>
          <p:cNvPicPr>
            <a:picLocks noChangeAspect="1"/>
          </p:cNvPicPr>
          <p:nvPr/>
        </p:nvPicPr>
        <p:blipFill>
          <a:blip r:embed="rId4"/>
          <a:stretch>
            <a:fillRect/>
          </a:stretch>
        </p:blipFill>
        <p:spPr>
          <a:xfrm>
            <a:off x="618331" y="229162"/>
            <a:ext cx="675936" cy="733115"/>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00546706"/>
              </p:ext>
            </p:extLst>
          </p:nvPr>
        </p:nvGraphicFramePr>
        <p:xfrm>
          <a:off x="187378" y="467118"/>
          <a:ext cx="11922270" cy="6233160"/>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607408">
                  <a:extLst>
                    <a:ext uri="{9D8B030D-6E8A-4147-A177-3AD203B41FA5}">
                      <a16:colId xmlns:a16="http://schemas.microsoft.com/office/drawing/2014/main" val="2865123548"/>
                    </a:ext>
                  </a:extLst>
                </a:gridCol>
                <a:gridCol w="1793580">
                  <a:extLst>
                    <a:ext uri="{9D8B030D-6E8A-4147-A177-3AD203B41FA5}">
                      <a16:colId xmlns:a16="http://schemas.microsoft.com/office/drawing/2014/main" val="2361765112"/>
                    </a:ext>
                  </a:extLst>
                </a:gridCol>
                <a:gridCol w="1757365">
                  <a:extLst>
                    <a:ext uri="{9D8B030D-6E8A-4147-A177-3AD203B41FA5}">
                      <a16:colId xmlns:a16="http://schemas.microsoft.com/office/drawing/2014/main" val="167047094"/>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20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b="0" dirty="0">
                          <a:latin typeface="SassoonPrimaryInfant" pitchFamily="2" charset="0"/>
                        </a:rPr>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a:t>
                      </a:r>
                      <a:endParaRPr lang="en-GB" sz="1000" b="0"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000" b="1" dirty="0">
                          <a:latin typeface="Amatic SC" panose="00000500000000000000" pitchFamily="2" charset="-79"/>
                          <a:cs typeface="Amatic SC" panose="00000500000000000000" pitchFamily="2" charset="-79"/>
                        </a:rPr>
                        <a:t>Self – Regulation</a:t>
                      </a:r>
                    </a:p>
                    <a:p>
                      <a:pPr algn="ctr"/>
                      <a:endParaRPr lang="en-US" sz="2000" b="1" dirty="0">
                        <a:latin typeface="Amatic SC" panose="00000500000000000000" pitchFamily="2" charset="-79"/>
                        <a:cs typeface="Amatic SC" panose="00000500000000000000" pitchFamily="2" charset="-79"/>
                      </a:endParaRPr>
                    </a:p>
                    <a:p>
                      <a:pPr algn="ctr"/>
                      <a:r>
                        <a:rPr lang="en-US" sz="2000" b="1" dirty="0">
                          <a:latin typeface="Amatic SC" panose="00000500000000000000" pitchFamily="2" charset="-79"/>
                          <a:cs typeface="Amatic SC" panose="00000500000000000000" pitchFamily="2" charset="-79"/>
                        </a:rPr>
                        <a:t>Building relationships</a:t>
                      </a:r>
                    </a:p>
                    <a:p>
                      <a:pPr algn="ctr"/>
                      <a:endParaRPr lang="en-US" sz="2000" b="0" i="0" dirty="0">
                        <a:solidFill>
                          <a:schemeClr val="tx1"/>
                        </a:solidFill>
                        <a:latin typeface="SassoonPrimaryInfant" pitchFamily="2" charset="0"/>
                        <a:cs typeface="Amatic SC" panose="00000500000000000000" pitchFamily="2" charset="-79"/>
                      </a:endParaRPr>
                    </a:p>
                    <a:p>
                      <a:pPr algn="ctr"/>
                      <a:r>
                        <a:rPr lang="en-US" sz="1000" b="0" i="0" dirty="0">
                          <a:solidFill>
                            <a:schemeClr val="tx1"/>
                          </a:solidFill>
                          <a:latin typeface="SassoonPrimaryInfant" pitchFamily="2" charset="0"/>
                          <a:cs typeface="Amatic SC" panose="00000500000000000000" pitchFamily="2" charset="-79"/>
                        </a:rPr>
                        <a:t>These have been split for focus but will be ongoing.</a:t>
                      </a:r>
                    </a:p>
                    <a:p>
                      <a:pPr algn="ct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indent="-171450" algn="ctr">
                        <a:buFont typeface="Arial" panose="020B0604020202020204" pitchFamily="34" charset="0"/>
                        <a:buChar char="•"/>
                      </a:pPr>
                      <a:r>
                        <a:rPr lang="en-US" sz="900" b="0" dirty="0">
                          <a:solidFill>
                            <a:schemeClr val="tx1"/>
                          </a:solidFill>
                          <a:latin typeface="SassoonPrimaryInfant" pitchFamily="2" charset="0"/>
                        </a:rPr>
                        <a:t>Know school/class rules and routines and be able to talk about how they help to keep us happy and safe.</a:t>
                      </a:r>
                    </a:p>
                    <a:p>
                      <a:pPr marL="171450" indent="-171450" algn="ctr">
                        <a:buFont typeface="Arial" panose="020B0604020202020204" pitchFamily="34" charset="0"/>
                        <a:buChar char="•"/>
                      </a:pPr>
                      <a:r>
                        <a:rPr lang="en-US" sz="900" dirty="0">
                          <a:latin typeface="SassoonPrimaryInfant" pitchFamily="2" charset="0"/>
                        </a:rPr>
                        <a:t>To be able to see themselves as a valuable individual.</a:t>
                      </a:r>
                    </a:p>
                    <a:p>
                      <a:pPr marL="171450" indent="-171450" algn="ctr">
                        <a:buFont typeface="Arial" panose="020B0604020202020204" pitchFamily="34" charset="0"/>
                        <a:buChar char="•"/>
                      </a:pPr>
                      <a:r>
                        <a:rPr lang="en-US" sz="900" b="0" dirty="0">
                          <a:solidFill>
                            <a:schemeClr val="tx1"/>
                          </a:solidFill>
                          <a:latin typeface="SassoonPrimaryInfant" pitchFamily="2" charset="0"/>
                        </a:rPr>
                        <a:t>Build constructive and respectful relationships.</a:t>
                      </a:r>
                    </a:p>
                    <a:p>
                      <a:pPr marL="171450" indent="-171450" algn="ctr">
                        <a:buFont typeface="Arial" panose="020B0604020202020204" pitchFamily="34" charset="0"/>
                        <a:buChar char="•"/>
                      </a:pPr>
                      <a:r>
                        <a:rPr lang="en-US" sz="900" b="0" dirty="0">
                          <a:solidFill>
                            <a:schemeClr val="tx1"/>
                          </a:solidFill>
                          <a:latin typeface="SassoonPrimaryInfant" pitchFamily="2" charset="0"/>
                        </a:rPr>
                        <a:t>Know how to be a good friend.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a:solidFill>
                            <a:schemeClr val="dk1"/>
                          </a:solidFill>
                          <a:effectLst/>
                          <a:latin typeface="SassoonPrimaryInfant" pitchFamily="2" charset="0"/>
                          <a:ea typeface="+mn-ea"/>
                          <a:cs typeface="+mn-cs"/>
                        </a:rPr>
                        <a:t>To be able to work and play cooperatively and take turns with others.</a:t>
                      </a:r>
                      <a:endParaRPr lang="en-US" sz="900" b="0" dirty="0">
                        <a:solidFill>
                          <a:schemeClr val="tx1"/>
                        </a:solidFill>
                        <a:latin typeface="SassoonPrimaryInfant" pitchFamily="2" charset="0"/>
                      </a:endParaRPr>
                    </a:p>
                    <a:p>
                      <a:pPr marL="171450" indent="-171450" algn="ctr">
                        <a:buFont typeface="Arial" panose="020B0604020202020204" pitchFamily="34" charset="0"/>
                        <a:buChar char="•"/>
                      </a:pPr>
                      <a:r>
                        <a:rPr lang="en-US" sz="900" b="0" dirty="0">
                          <a:solidFill>
                            <a:schemeClr val="tx1"/>
                          </a:solidFill>
                          <a:latin typeface="SassoonPrimaryInfant" pitchFamily="2" charset="0"/>
                        </a:rPr>
                        <a:t>Know what to do if they are feeling worried about something. </a:t>
                      </a:r>
                    </a:p>
                    <a:p>
                      <a:pPr marL="171450" indent="-171450" algn="ctr">
                        <a:buFont typeface="Arial" panose="020B0604020202020204" pitchFamily="34" charset="0"/>
                        <a:buChar char="•"/>
                      </a:pPr>
                      <a:r>
                        <a:rPr lang="en-US" sz="900" dirty="0">
                          <a:latin typeface="SassoonPrimaryInfant" pitchFamily="2" charset="0"/>
                        </a:rPr>
                        <a:t>To manage own basic hygiene and personal needs. </a:t>
                      </a:r>
                    </a:p>
                    <a:p>
                      <a:pPr marL="171450" indent="-171450" algn="ctr">
                        <a:buFont typeface="Arial" panose="020B0604020202020204" pitchFamily="34" charset="0"/>
                        <a:buChar char="•"/>
                      </a:pPr>
                      <a:r>
                        <a:rPr lang="en-US" sz="900" dirty="0">
                          <a:latin typeface="SassoonPrimaryInfant" pitchFamily="2" charset="0"/>
                        </a:rPr>
                        <a:t>To talk about ways we can keep healthy.</a:t>
                      </a:r>
                    </a:p>
                    <a:p>
                      <a:pPr marL="171450" indent="-171450" algn="ctr">
                        <a:buFont typeface="Arial" panose="020B0604020202020204" pitchFamily="34" charset="0"/>
                        <a:buChar char="•"/>
                      </a:pPr>
                      <a:r>
                        <a:rPr lang="en-US" sz="900" dirty="0">
                          <a:latin typeface="SassoonPrimaryInfant" pitchFamily="2" charset="0"/>
                        </a:rPr>
                        <a:t>Discuss ways we can care for our environment (recycling, reusing).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Build constructive and respectful relationships.</a:t>
                      </a:r>
                      <a:endParaRPr lang="en-US" sz="900" b="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express their feelings and consider the feelings of others and regulate behaviour accordingly.</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work and play cooperatively and take turns with others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give focused attention to what their peers and the teachers say.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cs typeface="Amatic SC" panose="00000500000000000000" pitchFamily="2" charset="-79"/>
                        </a:rPr>
                        <a:t>Talk about how to stay safe (bonfire night, road safety session, </a:t>
                      </a:r>
                      <a:r>
                        <a:rPr lang="en-US" sz="900" b="0" dirty="0" err="1">
                          <a:solidFill>
                            <a:schemeClr val="tx1"/>
                          </a:solidFill>
                          <a:latin typeface="SassoonPrimaryInfant" pitchFamily="2" charset="0"/>
                          <a:cs typeface="Amatic SC" panose="00000500000000000000" pitchFamily="2" charset="-79"/>
                        </a:rPr>
                        <a:t>etc</a:t>
                      </a:r>
                      <a:r>
                        <a:rPr lang="en-US" sz="900" b="0" dirty="0">
                          <a:solidFill>
                            <a:schemeClr val="tx1"/>
                          </a:solidFill>
                          <a:latin typeface="SassoonPrimaryInfant" pitchFamily="2" charset="0"/>
                          <a:cs typeface="Amatic SC" panose="00000500000000000000" pitchFamily="2" charset="-79"/>
                        </a:rPr>
                        <a:t>).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kern="1200" dirty="0">
                          <a:solidFill>
                            <a:schemeClr val="tx1"/>
                          </a:solidFill>
                          <a:effectLst/>
                          <a:latin typeface="SassoonPrimaryInfant" pitchFamily="2" charset="0"/>
                          <a:ea typeface="+mn-ea"/>
                          <a:cs typeface="Amatic SC" panose="00000500000000000000" pitchFamily="2" charset="-79"/>
                        </a:rPr>
                        <a:t>Explore different emotions and Early Warning Signs – Protective Behaviours.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kern="1200" dirty="0">
                          <a:solidFill>
                            <a:schemeClr val="tx1"/>
                          </a:solidFill>
                          <a:effectLst/>
                          <a:latin typeface="SassoonPrimaryInfant" pitchFamily="2" charset="0"/>
                          <a:ea typeface="+mn-ea"/>
                          <a:cs typeface="Amatic SC" panose="00000500000000000000" pitchFamily="2" charset="-79"/>
                        </a:rPr>
                        <a:t>Discuss strategies to deal with different emotions.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basic hygiene and personal needs.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indent="-171450" algn="ctr">
                        <a:buFont typeface="Arial" panose="020B0604020202020204" pitchFamily="34" charset="0"/>
                        <a:buChar char="•"/>
                      </a:pPr>
                      <a:r>
                        <a:rPr lang="en-US" sz="900" b="0" dirty="0">
                          <a:solidFill>
                            <a:schemeClr val="tx1"/>
                          </a:solidFill>
                          <a:latin typeface="SassoonPrimaryInfant" pitchFamily="2" charset="0"/>
                        </a:rPr>
                        <a:t>To be able to show resilience and perseverance in the face of challenge.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Identify and moderate their own feelings socially and emotionally.</a:t>
                      </a:r>
                      <a:endParaRPr lang="en-US" sz="900" b="0" dirty="0">
                        <a:solidFill>
                          <a:schemeClr val="tx1"/>
                        </a:solidFill>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a:solidFill>
                            <a:schemeClr val="dk1"/>
                          </a:solidFill>
                          <a:effectLst/>
                          <a:latin typeface="SassoonPrimaryInfant" pitchFamily="2" charset="0"/>
                          <a:ea typeface="+mn-ea"/>
                          <a:cs typeface="+mn-cs"/>
                        </a:rPr>
                        <a:t>To be able to express their feelings and consider the feelings of others and regulate behaviour accordingly.</a:t>
                      </a:r>
                      <a:endParaRPr lang="en-US" sz="900" b="0" dirty="0">
                        <a:solidFill>
                          <a:schemeClr val="tx1"/>
                        </a:solidFill>
                        <a:latin typeface="SassoonPrimaryInfant" pitchFamily="2" charset="0"/>
                      </a:endParaRPr>
                    </a:p>
                    <a:p>
                      <a:pPr marL="171450" indent="-171450" algn="ctr">
                        <a:buFont typeface="Arial" panose="020B0604020202020204" pitchFamily="34" charset="0"/>
                        <a:buChar char="•"/>
                      </a:pPr>
                      <a:r>
                        <a:rPr lang="en-US" sz="900" dirty="0">
                          <a:latin typeface="SassoonPrimaryInfant" pitchFamily="2" charset="0"/>
                        </a:rPr>
                        <a:t>Encourage them to think about their own feelings and those of others by giving explicit examples of how others might feel in particular scenarios </a:t>
                      </a:r>
                      <a:r>
                        <a:rPr lang="en-US" sz="900" b="0" dirty="0">
                          <a:solidFill>
                            <a:schemeClr val="tx1"/>
                          </a:solidFill>
                          <a:latin typeface="SassoonPrimaryInfant" pitchFamily="2" charset="0"/>
                          <a:cs typeface="Amatic SC" panose="00000500000000000000" pitchFamily="2" charset="-79"/>
                        </a:rPr>
                        <a:t> </a:t>
                      </a: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Random Acts of Kindness Week – Feb</a:t>
                      </a: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Online safety week – 11</a:t>
                      </a:r>
                      <a:r>
                        <a:rPr lang="en-US" sz="900" b="0" baseline="30000" dirty="0">
                          <a:solidFill>
                            <a:schemeClr val="tx1"/>
                          </a:solidFill>
                          <a:latin typeface="SassoonPrimaryInfant" pitchFamily="2" charset="0"/>
                          <a:cs typeface="Amatic SC" panose="00000500000000000000" pitchFamily="2" charset="-79"/>
                        </a:rPr>
                        <a:t>th</a:t>
                      </a:r>
                      <a:r>
                        <a:rPr lang="en-US" sz="900" b="0" dirty="0">
                          <a:solidFill>
                            <a:schemeClr val="tx1"/>
                          </a:solidFill>
                          <a:latin typeface="SassoonPrimaryInfant" pitchFamily="2" charset="0"/>
                          <a:cs typeface="Amatic SC" panose="00000500000000000000" pitchFamily="2" charset="-79"/>
                        </a:rPr>
                        <a:t> Feb</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Display confidence to try new activities.</a:t>
                      </a:r>
                      <a:endParaRPr lang="en-US" sz="900" dirty="0">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basic hygiene and personal needs.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latin typeface="SassoonPrimaryInfant" pitchFamily="2" charset="0"/>
                      </a:endParaRPr>
                    </a:p>
                    <a:p>
                      <a:pPr algn="ctr"/>
                      <a:endParaRPr lang="en-GB" sz="9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be able to share what they think makes them special.</a:t>
                      </a:r>
                      <a:endParaRPr lang="en-US" sz="900" b="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show understanding of their own feelings and those of others and begin to regulate their behaviour accordingly.</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set and work towards simple goals.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explain the reasons for rules and know right from wrong. </a:t>
                      </a:r>
                    </a:p>
                    <a:p>
                      <a:pPr marL="171450" indent="-171450" algn="ctr">
                        <a:buFont typeface="Arial" panose="020B0604020202020204" pitchFamily="34" charset="0"/>
                        <a:buChar char="•"/>
                      </a:pPr>
                      <a:r>
                        <a:rPr lang="en-US" sz="900" dirty="0">
                          <a:latin typeface="SassoonPrimaryInfant" pitchFamily="2" charset="0"/>
                        </a:rPr>
                        <a:t>Explore strategies for staying calm in the face of frustration.</a:t>
                      </a:r>
                      <a:endParaRPr lang="en-GB" sz="900" kern="1200" dirty="0">
                        <a:solidFill>
                          <a:schemeClr val="dk1"/>
                        </a:solidFill>
                        <a:effectLst/>
                        <a:latin typeface="SassoonPrimaryInfant" pitchFamily="2"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Display confidence to try new activities.</a:t>
                      </a:r>
                      <a:endParaRPr lang="en-US" sz="900" dirty="0">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personal needs (getting changed for Wellie Wednesday, gathering resources they will need for a task </a:t>
                      </a:r>
                      <a:r>
                        <a:rPr lang="en-US" sz="900" dirty="0" err="1">
                          <a:latin typeface="SassoonPrimaryInfant" pitchFamily="2" charset="0"/>
                        </a:rPr>
                        <a:t>etc</a:t>
                      </a:r>
                      <a:r>
                        <a:rPr lang="en-US" sz="900" dirty="0">
                          <a:latin typeface="SassoonPrimaryInfant" pitchFamily="2" charset="0"/>
                        </a:rPr>
                        <a:t>). </a:t>
                      </a:r>
                    </a:p>
                    <a:p>
                      <a:pPr algn="ctr"/>
                      <a:endParaRPr lang="en-GB" sz="9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p>
                    <a:p>
                      <a:pPr marL="171450" indent="-171450" algn="ctr">
                        <a:buFont typeface="Arial" panose="020B0604020202020204" pitchFamily="34" charset="0"/>
                        <a:buChar char="•"/>
                      </a:pPr>
                      <a:r>
                        <a:rPr lang="en-US" sz="900" b="0" dirty="0">
                          <a:solidFill>
                            <a:schemeClr val="tx1"/>
                          </a:solidFill>
                          <a:latin typeface="SassoonPrimaryInfant" pitchFamily="2" charset="0"/>
                        </a:rPr>
                        <a:t>Know that some parts of our body are private – RSE curriculum. </a:t>
                      </a:r>
                    </a:p>
                    <a:p>
                      <a:pPr marL="171450" indent="-171450" algn="ctr">
                        <a:buFont typeface="Arial" panose="020B0604020202020204" pitchFamily="34" charset="0"/>
                        <a:buChar char="•"/>
                      </a:pPr>
                      <a:r>
                        <a:rPr lang="en-US" sz="900" b="0" dirty="0">
                          <a:solidFill>
                            <a:schemeClr val="tx1"/>
                          </a:solidFill>
                          <a:latin typeface="SassoonPrimaryInfant" pitchFamily="2" charset="0"/>
                        </a:rPr>
                        <a:t>Think about the perspective of others. </a:t>
                      </a:r>
                    </a:p>
                    <a:p>
                      <a:pPr marL="171450" indent="-171450" algn="ctr">
                        <a:buFont typeface="Arial" panose="020B0604020202020204" pitchFamily="34" charset="0"/>
                        <a:buChar char="•"/>
                      </a:pPr>
                      <a:r>
                        <a:rPr lang="en-US" sz="900" b="0" dirty="0">
                          <a:solidFill>
                            <a:schemeClr val="tx1"/>
                          </a:solidFill>
                          <a:latin typeface="SassoonPrimaryInfant" pitchFamily="2" charset="0"/>
                        </a:rPr>
                        <a:t>To be confident to try new activities and be able to explore different ways of doing things.</a:t>
                      </a:r>
                    </a:p>
                    <a:p>
                      <a:pPr marL="171450" indent="-171450" algn="ctr">
                        <a:buFont typeface="Arial" panose="020B0604020202020204" pitchFamily="34" charset="0"/>
                        <a:buChar char="•"/>
                      </a:pPr>
                      <a:r>
                        <a:rPr lang="en-US" sz="900" b="0" dirty="0">
                          <a:solidFill>
                            <a:schemeClr val="tx1"/>
                          </a:solidFill>
                          <a:latin typeface="SassoonPrimaryInfant" pitchFamily="2" charset="0"/>
                        </a:rPr>
                        <a:t>To explain the reason for rules and know right from wrong.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dirty="0">
                          <a:solidFill>
                            <a:schemeClr val="tx1"/>
                          </a:solidFill>
                          <a:latin typeface="SassoonPrimaryInfant" pitchFamily="2" charset="0"/>
                        </a:rPr>
                        <a:t>Display confidence to try new activities.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Show resilience and perseverance in the face of challenge.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To manage own personal needs (getting changed for Wellie Wednesday, gathering resources they will need for a task </a:t>
                      </a:r>
                      <a:r>
                        <a:rPr lang="en-US" sz="900" dirty="0" err="1">
                          <a:latin typeface="SassoonPrimaryInfant" pitchFamily="2" charset="0"/>
                        </a:rPr>
                        <a:t>etc</a:t>
                      </a:r>
                      <a:r>
                        <a:rPr lang="en-US" sz="900" dirty="0">
                          <a:latin typeface="SassoonPrimaryInfant" pitchFamily="2" charset="0"/>
                        </a:rPr>
                        <a:t>). </a:t>
                      </a:r>
                    </a:p>
                    <a:p>
                      <a:pPr algn="ctr"/>
                      <a:endParaRPr lang="en-US" sz="900" b="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Celebrate differences and know we are all unique and special.</a:t>
                      </a:r>
                      <a:endParaRPr lang="en-US" sz="900" b="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Taking part in sports day -  Winning and loosing </a:t>
                      </a:r>
                    </a:p>
                    <a:p>
                      <a:pPr marL="171450" indent="-171450" algn="ctr">
                        <a:buFont typeface="Arial" panose="020B0604020202020204" pitchFamily="34" charset="0"/>
                        <a:buChar char="•"/>
                      </a:pPr>
                      <a:r>
                        <a:rPr lang="en-US" sz="900" b="0" dirty="0">
                          <a:solidFill>
                            <a:schemeClr val="tx1"/>
                          </a:solidFill>
                          <a:latin typeface="SassoonPrimaryInfant" pitchFamily="2" charset="0"/>
                          <a:cs typeface="Amatic SC" panose="00000500000000000000" pitchFamily="2" charset="-79"/>
                        </a:rPr>
                        <a:t>Support next years reception children during their induction visits – support them to get to know the classroom, routines, etc.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show sensitivity to their own and to others’ feelings.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display confidence to try new activities and show independence, resilience and perseverance in the faces of challenge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To be able to give focused attention to what the teacher says, responding appropriately even when engaged in activity, and show an ability to follow instructions involving several ideas or actions.</a:t>
                      </a:r>
                      <a:endParaRPr lang="en-US" sz="9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bl>
          </a:graphicData>
        </a:graphic>
      </p:graphicFrame>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5112" y="49995"/>
            <a:ext cx="417124" cy="417124"/>
          </a:xfrm>
          <a:prstGeom prst="rect">
            <a:avLst/>
          </a:prstGeom>
        </p:spPr>
      </p:pic>
      <p:pic>
        <p:nvPicPr>
          <p:cNvPr id="5" name="Picture 4">
            <a:extLst>
              <a:ext uri="{FF2B5EF4-FFF2-40B4-BE49-F238E27FC236}">
                <a16:creationId xmlns:a16="http://schemas.microsoft.com/office/drawing/2014/main" id="{C4F3EF97-1F67-499B-A129-1143E24F417E}"/>
              </a:ext>
            </a:extLst>
          </p:cNvPr>
          <p:cNvPicPr>
            <a:picLocks noChangeAspect="1"/>
          </p:cNvPicPr>
          <p:nvPr/>
        </p:nvPicPr>
        <p:blipFill>
          <a:blip r:embed="rId4"/>
          <a:stretch>
            <a:fillRect/>
          </a:stretch>
        </p:blipFill>
        <p:spPr>
          <a:xfrm>
            <a:off x="626534" y="100559"/>
            <a:ext cx="675936" cy="733115"/>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01327552"/>
              </p:ext>
            </p:extLst>
          </p:nvPr>
        </p:nvGraphicFramePr>
        <p:xfrm>
          <a:off x="472644" y="500600"/>
          <a:ext cx="11459371" cy="603839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567416">
                  <a:extLst>
                    <a:ext uri="{9D8B030D-6E8A-4147-A177-3AD203B41FA5}">
                      <a16:colId xmlns:a16="http://schemas.microsoft.com/office/drawing/2014/main" val="2865123548"/>
                    </a:ext>
                  </a:extLst>
                </a:gridCol>
                <a:gridCol w="127250">
                  <a:extLst>
                    <a:ext uri="{9D8B030D-6E8A-4147-A177-3AD203B41FA5}">
                      <a16:colId xmlns:a16="http://schemas.microsoft.com/office/drawing/2014/main" val="3378638781"/>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55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40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TO INFINTY AND BEYOND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4">
                  <a:txBody>
                    <a:bodyPr/>
                    <a:lstStyle/>
                    <a:p>
                      <a:pPr algn="ctr"/>
                      <a:r>
                        <a:rPr lang="en-US" sz="24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Fine motor </a:t>
                      </a:r>
                    </a:p>
                    <a:p>
                      <a:pPr algn="ctr"/>
                      <a:r>
                        <a:rPr lang="en-US" sz="700" dirty="0">
                          <a:latin typeface="SassoonPrimaryInfant" pitchFamily="2" charset="0"/>
                        </a:rPr>
                        <a:t>Continuously check the process of children’s handwriting (pencil grip and letter formation, including directionality). Provide extra help and guidance when needed.</a:t>
                      </a:r>
                    </a:p>
                    <a:p>
                      <a:pPr algn="ctr"/>
                      <a:endParaRPr lang="en-US" sz="800" dirty="0"/>
                    </a:p>
                    <a:p>
                      <a:pPr algn="ctr"/>
                      <a:r>
                        <a:rPr lang="en-US" sz="1200" b="1" dirty="0">
                          <a:solidFill>
                            <a:srgbClr val="CC66FF"/>
                          </a:solidFill>
                          <a:latin typeface="Amatic SC" panose="00000500000000000000" pitchFamily="2" charset="-79"/>
                          <a:cs typeface="Amatic SC" panose="00000500000000000000" pitchFamily="2" charset="-79"/>
                        </a:rPr>
                        <a:t>Daily opportunities for Fine Motor Activities </a:t>
                      </a:r>
                    </a:p>
                    <a:p>
                      <a:pPr algn="ctr"/>
                      <a:endParaRPr lang="en-US" sz="1400" b="1" dirty="0">
                        <a:solidFill>
                          <a:srgbClr val="CC66FF"/>
                        </a:solidFill>
                        <a:latin typeface="Amatic SC" panose="00000500000000000000" pitchFamily="2" charset="-79"/>
                        <a:cs typeface="Amatic SC" panose="00000500000000000000" pitchFamily="2" charset="-79"/>
                      </a:endParaRPr>
                    </a:p>
                    <a:p>
                      <a:pPr algn="ctr"/>
                      <a:endParaRPr lang="en-US" sz="1400" b="1" dirty="0">
                        <a:solidFill>
                          <a:srgbClr val="CC66FF"/>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0"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rgbClr val="CC66FF"/>
                          </a:solidFill>
                          <a:latin typeface="Amatic SC" panose="00000500000000000000" pitchFamily="2" charset="-79"/>
                          <a:cs typeface="Amatic SC" panose="00000500000000000000" pitchFamily="2" charset="-79"/>
                        </a:rPr>
                        <a:t>PE / outdoor play / wellie Wednesday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000" b="0" dirty="0">
                          <a:latin typeface="SassoonPrimaryInfant" pitchFamily="2" charset="0"/>
                        </a:rPr>
                        <a:t>Physical activity is vital in children’s all-round development, enabling them to pursue happy, healthy and active lives. Gross and fine motor experiences develop incrementally throughout early childhood, starting with sensory explorations and the development of a child’s strength, co-ordination and positional awareness through tummy time, crawling and play movement with both objects and adults. By creating games and providing opportunities for play both indoors and outdoors, adults can support children to develop their core strength, stability, balance, spatial awareness, co-ordination and agility. Gross motor skills provide the foundation for developing healthy bodies and social and emotional well-being. Fine motor control and precision helps with hand-eye co-ordination, which is later linked to early literacy. Repeated and varied opportunities to explore and play with small world activities, puzzles, arts and crafts and the practice of using small tools, with feedback and support from adults, allow children to develop proficiency, control and confidence.</a:t>
                      </a:r>
                      <a:endParaRPr lang="en-US" sz="10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989017">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marL="171450" indent="-171450" algn="ctr">
                        <a:buFont typeface="Arial" panose="020B0604020202020204" pitchFamily="34" charset="0"/>
                        <a:buChar char="•"/>
                      </a:pPr>
                      <a:r>
                        <a:rPr lang="en-US" sz="800" dirty="0">
                          <a:solidFill>
                            <a:schemeClr val="tx1"/>
                          </a:solidFill>
                          <a:latin typeface="SassoonPrimaryInfant" pitchFamily="2" charset="0"/>
                          <a:cs typeface="Amatic SC" panose="00000500000000000000" pitchFamily="2" charset="-79"/>
                        </a:rPr>
                        <a:t>Threading, cutting, weaving, playdough, fine motor activities (busy fingers table).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SassoonPrimaryInfant" pitchFamily="2" charset="0"/>
                        </a:rPr>
                        <a:t>Using tools (Autumn 1: tweezers, knife and fork – loading, scissors – holding/carrying correctly/snipping. Autumn 2: tweezers – to pick up smaller objects, knife and fork – cutting, scissors – holding correctly/straight lines</a:t>
                      </a:r>
                      <a:endParaRPr lang="en-US" sz="80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US" sz="800" dirty="0">
                          <a:solidFill>
                            <a:schemeClr val="tx1"/>
                          </a:solidFill>
                          <a:latin typeface="SassoonPrimaryInfant" pitchFamily="2" charset="0"/>
                        </a:rPr>
                        <a:t>Manipulate objects with good fine motor skills.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rPr>
                        <a:t>Show preference for dominant hand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rPr>
                        <a:t>Hold pencil/paintbrush beyond whole hand grasp.</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Pencil Grip – identify current grip at baseline and identify next steps.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Teach and model correct letter formation.</a:t>
                      </a:r>
                      <a:endParaRPr lang="en-US"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Threading, cutting, weaving, playdough, fine motor activities (busy fingers table).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latin typeface="SassoonPrimaryInfant" pitchFamily="2" charset="0"/>
                        </a:rPr>
                        <a:t>Using tools (tweezers – pick up small objects and difficult shaped items / scissors – cutting curved lines)</a:t>
                      </a:r>
                      <a:endParaRPr lang="en-US" sz="800" dirty="0">
                        <a:solidFill>
                          <a:schemeClr val="tx1"/>
                        </a:solidFill>
                        <a:latin typeface="SassoonPrimaryInfant" pitchFamily="2" charset="0"/>
                        <a:cs typeface="Amatic SC" panose="00000500000000000000" pitchFamily="2" charset="-79"/>
                      </a:endParaRPr>
                    </a:p>
                    <a:p>
                      <a:pPr marL="171450" indent="-171450" algn="ctr">
                        <a:buFont typeface="Arial" panose="020B0604020202020204" pitchFamily="34" charset="0"/>
                        <a:buChar char="•"/>
                      </a:pPr>
                      <a:r>
                        <a:rPr lang="en-US" sz="800" dirty="0">
                          <a:solidFill>
                            <a:schemeClr val="tx1"/>
                          </a:solidFill>
                          <a:latin typeface="SassoonPrimaryInfant" pitchFamily="2" charset="0"/>
                        </a:rPr>
                        <a:t>Handle tools, objects, construction and malleable materials with increasing control.</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Encourage children to draw freely.</a:t>
                      </a:r>
                      <a:endParaRPr lang="en-US" sz="800" dirty="0">
                        <a:solidFill>
                          <a:schemeClr val="tx1"/>
                        </a:solidFill>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Continue to support pencil grip.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latin typeface="SassoonPrimaryInfant" pitchFamily="2" charset="0"/>
                        </a:rPr>
                        <a:t>Teach and model correct letter formation.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Dough disco.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marL="171450" indent="-171450" algn="ctr">
                        <a:buFont typeface="Arial" panose="020B0604020202020204" pitchFamily="34" charset="0"/>
                        <a:buChar char="•"/>
                      </a:pPr>
                      <a:r>
                        <a:rPr lang="en-US" sz="800" dirty="0">
                          <a:solidFill>
                            <a:schemeClr val="tx1"/>
                          </a:solidFill>
                          <a:latin typeface="SassoonPrimaryInfant" pitchFamily="2" charset="0"/>
                          <a:cs typeface="Amatic SC" panose="00000500000000000000" pitchFamily="2" charset="-79"/>
                        </a:rPr>
                        <a:t>Threading, cutting, weaving, playdough, fine motor activities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(busy fingers table).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Using tools (enhance and consolidate previous skills as needed following assessment).</a:t>
                      </a:r>
                    </a:p>
                    <a:p>
                      <a:pPr marL="171450" indent="-171450" algn="ctr">
                        <a:buFont typeface="Arial" panose="020B0604020202020204" pitchFamily="34" charset="0"/>
                        <a:buChar char="•"/>
                      </a:pPr>
                      <a:r>
                        <a:rPr lang="en-US" sz="800" dirty="0">
                          <a:solidFill>
                            <a:schemeClr val="tx1"/>
                          </a:solidFill>
                          <a:latin typeface="SassoonPrimaryInfant" pitchFamily="2" charset="0"/>
                        </a:rPr>
                        <a:t>Develop pencil grip and letter formation continually.</a:t>
                      </a:r>
                    </a:p>
                    <a:p>
                      <a:pPr marL="171450" indent="-171450" algn="ctr" fontAlgn="base">
                        <a:buFont typeface="Arial" panose="020B0604020202020204" pitchFamily="34" charset="0"/>
                        <a:buChar char="•"/>
                      </a:pPr>
                      <a:r>
                        <a:rPr lang="en-US" sz="800" b="0" i="0" kern="1200" dirty="0">
                          <a:solidFill>
                            <a:schemeClr val="dk1"/>
                          </a:solidFill>
                          <a:effectLst/>
                          <a:latin typeface="SassoonPrimaryInfant" pitchFamily="2" charset="0"/>
                          <a:ea typeface="+mn-ea"/>
                          <a:cs typeface="+mn-cs"/>
                        </a:rPr>
                        <a:t>Use one hand consistently for fine motor tasks.</a:t>
                      </a:r>
                    </a:p>
                    <a:p>
                      <a:pPr marL="171450" marR="0" lvl="0" indent="-171450" algn="ctr"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800" dirty="0">
                          <a:solidFill>
                            <a:schemeClr val="tx1"/>
                          </a:solidFill>
                          <a:latin typeface="SassoonPrimaryInfant" pitchFamily="2" charset="0"/>
                          <a:cs typeface="Amatic SC" panose="00000500000000000000" pitchFamily="2" charset="-79"/>
                        </a:rPr>
                        <a:t>Dough disco.</a:t>
                      </a:r>
                    </a:p>
                    <a:p>
                      <a:pPr algn="ctr" fontAlgn="base"/>
                      <a:endParaRPr lang="en-US" sz="800" b="0" i="0" kern="1200" dirty="0">
                        <a:solidFill>
                          <a:schemeClr val="dk1"/>
                        </a:solidFill>
                        <a:effectLst/>
                        <a:latin typeface="SassoonPrimaryInfant"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800" b="0" i="0" kern="1200" dirty="0">
                        <a:solidFill>
                          <a:schemeClr val="dk1"/>
                        </a:solidFill>
                        <a:effectLst/>
                        <a:latin typeface="SassoonPrimaryInfant"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800" dirty="0">
                          <a:solidFill>
                            <a:schemeClr val="tx1"/>
                          </a:solidFill>
                          <a:latin typeface="SassoonPrimaryInfant" pitchFamily="2" charset="0"/>
                          <a:cs typeface="Amatic SC" panose="00000500000000000000" pitchFamily="2" charset="-79"/>
                        </a:rPr>
                        <a:t>Cooperation games i.e. parachute games.</a:t>
                      </a:r>
                    </a:p>
                    <a:p>
                      <a:pPr algn="ctr"/>
                      <a:r>
                        <a:rPr lang="en-US" sz="800" dirty="0">
                          <a:solidFill>
                            <a:schemeClr val="tx1"/>
                          </a:solidFill>
                          <a:latin typeface="SassoonPrimaryInfant" pitchFamily="2" charset="0"/>
                          <a:cs typeface="Amatic SC" panose="00000500000000000000" pitchFamily="2" charset="-79"/>
                        </a:rPr>
                        <a:t>Climbing – outdoor equipment</a:t>
                      </a:r>
                    </a:p>
                    <a:p>
                      <a:pPr algn="ctr"/>
                      <a:r>
                        <a:rPr lang="en-US" sz="800" dirty="0">
                          <a:solidFill>
                            <a:schemeClr val="tx1"/>
                          </a:solidFill>
                          <a:latin typeface="SassoonPrimaryInfant" pitchFamily="2" charset="0"/>
                          <a:cs typeface="Amatic SC" panose="00000500000000000000" pitchFamily="2" charset="-79"/>
                        </a:rPr>
                        <a:t> Different ways of moving to be explored with children</a:t>
                      </a:r>
                    </a:p>
                    <a:p>
                      <a:pPr algn="ctr"/>
                      <a:r>
                        <a:rPr lang="en-US" sz="800" dirty="0">
                          <a:solidFill>
                            <a:schemeClr val="tx1"/>
                          </a:solidFill>
                          <a:latin typeface="SassoonPrimaryInfant" pitchFamily="2" charset="0"/>
                          <a:cs typeface="Amatic SC" panose="00000500000000000000" pitchFamily="2" charset="-79"/>
                        </a:rPr>
                        <a:t>Changing for Wellie Wed / </a:t>
                      </a:r>
                      <a:r>
                        <a:rPr lang="en-US" sz="800" dirty="0">
                          <a:latin typeface="SassoonPrimaryInfant" pitchFamily="2" charset="0"/>
                        </a:rPr>
                        <a:t>Help individual children to develop good personal hygiene. Acknowledge and praise their efforts. Provide regular reminders about thorough handwashing and toileting. </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Crates play- 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SassoonPrimaryInfant" pitchFamily="2" charset="0"/>
                        </a:rPr>
                        <a:t>Provide a range of wheeled resources for children to balance, sit or ride on, or pull and push. Two-wheeled balance bikes and pedal bikes without </a:t>
                      </a:r>
                      <a:r>
                        <a:rPr lang="en-US" sz="800" dirty="0" err="1">
                          <a:latin typeface="SassoonPrimaryInfant" pitchFamily="2" charset="0"/>
                        </a:rPr>
                        <a:t>stabilisers</a:t>
                      </a:r>
                      <a:r>
                        <a:rPr lang="en-US" sz="800" dirty="0">
                          <a:latin typeface="SassoonPrimaryInfant" pitchFamily="2" charset="0"/>
                        </a:rPr>
                        <a:t>, skateboards, wheelbarrows, prams and carts are all good options</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SassoonPrimaryInfant" pitchFamily="2" charset="0"/>
                          <a:cs typeface="Amatic SC" panose="00000500000000000000" pitchFamily="2" charset="-79"/>
                        </a:rPr>
                        <a:t>Ball skills- aiming, dribbling, pushing, throwing &amp; catching, patting, or kicking</a:t>
                      </a:r>
                    </a:p>
                    <a:p>
                      <a:pPr algn="ctr"/>
                      <a:r>
                        <a:rPr lang="en-US" sz="800" dirty="0">
                          <a:latin typeface="SassoonPrimaryInfant" pitchFamily="2" charset="0"/>
                        </a:rPr>
                        <a:t>Ensure that spaces are accessible to children with varying confidence levels, skills and needs. Provide a wide range of activities to support a broad range of abilities.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Dance / moving to music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Gymnastics ./ Balance </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SassoonPrimaryInfant" pitchFamily="2" charset="0"/>
                          <a:cs typeface="Amatic SC" panose="00000500000000000000" pitchFamily="2" charset="-79"/>
                        </a:rPr>
                        <a:t>Balance- children moving with confidence </a:t>
                      </a:r>
                    </a:p>
                    <a:p>
                      <a:pPr algn="ctr"/>
                      <a:r>
                        <a:rPr lang="en-US" sz="800" dirty="0">
                          <a:solidFill>
                            <a:schemeClr val="tx1"/>
                          </a:solidFill>
                          <a:latin typeface="SassoonPrimaryInfant" pitchFamily="2" charset="0"/>
                          <a:cs typeface="Amatic SC" panose="00000500000000000000" pitchFamily="2" charset="-79"/>
                        </a:rPr>
                        <a:t>dance related activities </a:t>
                      </a:r>
                    </a:p>
                    <a:p>
                      <a:pPr algn="ctr"/>
                      <a:r>
                        <a:rPr lang="en-US" sz="800" dirty="0">
                          <a:latin typeface="SassoonPrimaryInfant" pitchFamily="2" charset="0"/>
                        </a:rPr>
                        <a:t>Provide opportunities for children to, spin, rock, tilt, fall, slide and bounce. </a:t>
                      </a:r>
                    </a:p>
                    <a:p>
                      <a:pPr algn="ctr"/>
                      <a:r>
                        <a:rPr lang="en-US" sz="800" dirty="0">
                          <a:latin typeface="SassoonPrimaryInfant" pitchFamily="2" charset="0"/>
                        </a:rPr>
                        <a:t>Use picture books and other resources to explain the importance of the different aspects of a healthy lifestyle. </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SassoonPrimaryInfant" pitchFamily="2" charset="0"/>
                          <a:cs typeface="Amatic SC" panose="00000500000000000000" pitchFamily="2" charset="-79"/>
                        </a:rPr>
                        <a:t>Obstacle activities</a:t>
                      </a:r>
                    </a:p>
                    <a:p>
                      <a:pPr algn="ctr"/>
                      <a:r>
                        <a:rPr lang="en-US" sz="800" dirty="0">
                          <a:solidFill>
                            <a:schemeClr val="tx1"/>
                          </a:solidFill>
                          <a:latin typeface="SassoonPrimaryInfant" pitchFamily="2" charset="0"/>
                          <a:cs typeface="Amatic SC" panose="00000500000000000000" pitchFamily="2" charset="-79"/>
                        </a:rPr>
                        <a:t>children moving over, under, through and around equipment</a:t>
                      </a:r>
                    </a:p>
                    <a:p>
                      <a:pPr algn="ctr"/>
                      <a:r>
                        <a:rPr lang="en-US" sz="800" dirty="0">
                          <a:latin typeface="SassoonPrimaryInfant" pitchFamily="2" charset="0"/>
                        </a:rPr>
                        <a:t>Encourage children to be highly active and get out of breath several times every day. Provide opportunities for children to, spin, rock, tilt, fall, slide and bounce. </a:t>
                      </a:r>
                    </a:p>
                    <a:p>
                      <a:pPr algn="ctr"/>
                      <a:r>
                        <a:rPr lang="en-US" sz="800" dirty="0">
                          <a:solidFill>
                            <a:schemeClr val="tx1"/>
                          </a:solidFill>
                          <a:latin typeface="SassoonPrimaryInfant" pitchFamily="2" charset="0"/>
                          <a:cs typeface="Amatic SC" panose="00000500000000000000" pitchFamily="2" charset="-79"/>
                        </a:rPr>
                        <a:t>Dance / moving to music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SassoonPrimaryInfant" pitchFamily="2" charset="0"/>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SassoonPrimaryInfant" pitchFamily="2" charset="0"/>
                        </a:rPr>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SassoonPrimaryInfant" pitchFamily="2" charset="0"/>
                          <a:cs typeface="Amatic SC" panose="00000500000000000000" pitchFamily="2" charset="-79"/>
                        </a:rPr>
                        <a:t>Gymnastics ./ Balance </a:t>
                      </a:r>
                      <a:endParaRPr lang="en-GB" sz="800" dirty="0">
                        <a:solidFill>
                          <a:schemeClr val="tx1"/>
                        </a:solidFill>
                        <a:latin typeface="SassoonPrimaryInfant" pitchFamily="2" charset="0"/>
                        <a:cs typeface="Amatic SC" panose="00000500000000000000" pitchFamily="2" charset="-79"/>
                      </a:endParaRPr>
                    </a:p>
                    <a:p>
                      <a:pPr algn="ct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800" dirty="0">
                          <a:latin typeface="SassoonPrimaryInfant" pitchFamily="2" charset="0"/>
                        </a:rPr>
                        <a:t>From Development Matters 20’:</a:t>
                      </a:r>
                    </a:p>
                    <a:p>
                      <a:pPr algn="ctr"/>
                      <a:r>
                        <a:rPr lang="en-US" sz="800" dirty="0">
                          <a:latin typeface="SassoonPrimaryInfant" pitchFamily="2" charset="0"/>
                        </a:rPr>
                        <a:t>Revise and refine the fundamental movement skills they have already acquired: - rolling - crawling - walking - jumping - running - hopping - skipping – climbing</a:t>
                      </a:r>
                    </a:p>
                    <a:p>
                      <a:pPr algn="ctr"/>
                      <a:r>
                        <a:rPr lang="en-US" sz="800" dirty="0">
                          <a:latin typeface="SassoonPrimaryInfant" pitchFamily="2" charset="0"/>
                        </a:rPr>
                        <a:t>Progress towards a more fluent style of moving, with developing control and grace.</a:t>
                      </a:r>
                    </a:p>
                    <a:p>
                      <a:pPr algn="ctr"/>
                      <a:r>
                        <a:rPr lang="en-US" sz="800" dirty="0">
                          <a:latin typeface="SassoonPrimaryInfant" pitchFamily="2" charset="0"/>
                        </a:rPr>
                        <a:t>Develop the overall body strength, co-ordination, balance and agility needed to engage successfully with future physical education sessions and other physical disciplines including dance, gymnastics, sport and swimming.</a:t>
                      </a:r>
                    </a:p>
                    <a:p>
                      <a:pPr algn="ctr"/>
                      <a:r>
                        <a:rPr lang="en-US" sz="800" dirty="0">
                          <a:latin typeface="SassoonPrimaryInfant" pitchFamily="2" charset="0"/>
                        </a:rPr>
                        <a:t>Develop their small motor skills so that they can use a range of tools competently, safely and confidently. Suggested tools: pencils for drawing and writing, paintbrushes, scissors, knives, forks and spoons. </a:t>
                      </a:r>
                    </a:p>
                    <a:p>
                      <a:pPr algn="ctr"/>
                      <a:r>
                        <a:rPr lang="en-US" sz="800" dirty="0">
                          <a:latin typeface="SassoonPrimaryInfant" pitchFamily="2" charset="0"/>
                        </a:rPr>
                        <a:t>Use their core muscle strength to achieve a good posture when sitting at a table or sitting on the floor.</a:t>
                      </a:r>
                    </a:p>
                    <a:p>
                      <a:pPr algn="ctr"/>
                      <a:r>
                        <a:rPr lang="en-US" sz="800" dirty="0">
                          <a:latin typeface="SassoonPrimaryInfant" pitchFamily="2" charset="0"/>
                        </a:rPr>
                        <a:t>Confidently and safely use a range of large and small apparatus indoors and outside, alone and in a group. Develop overall body-strength, balance, co-ordination and agility.</a:t>
                      </a:r>
                    </a:p>
                    <a:p>
                      <a:pPr algn="ctr"/>
                      <a:r>
                        <a:rPr lang="en-US" sz="800" dirty="0">
                          <a:latin typeface="SassoonPrimaryInfant" pitchFamily="2" charset="0"/>
                        </a:rPr>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469354" y="79158"/>
            <a:ext cx="557093" cy="557093"/>
          </a:xfrm>
          <a:prstGeom prst="rect">
            <a:avLst/>
          </a:prstGeom>
        </p:spPr>
      </p:pic>
      <p:pic>
        <p:nvPicPr>
          <p:cNvPr id="5" name="Picture 4">
            <a:extLst>
              <a:ext uri="{FF2B5EF4-FFF2-40B4-BE49-F238E27FC236}">
                <a16:creationId xmlns:a16="http://schemas.microsoft.com/office/drawing/2014/main" id="{585F7A09-D17A-46B7-B6CC-50B828DB281D}"/>
              </a:ext>
            </a:extLst>
          </p:cNvPr>
          <p:cNvPicPr>
            <a:picLocks noChangeAspect="1"/>
          </p:cNvPicPr>
          <p:nvPr/>
        </p:nvPicPr>
        <p:blipFill>
          <a:blip r:embed="rId4"/>
          <a:stretch>
            <a:fillRect/>
          </a:stretch>
        </p:blipFill>
        <p:spPr>
          <a:xfrm>
            <a:off x="795867" y="150127"/>
            <a:ext cx="675936" cy="733115"/>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683537888"/>
              </p:ext>
            </p:extLst>
          </p:nvPr>
        </p:nvGraphicFramePr>
        <p:xfrm>
          <a:off x="385894" y="548214"/>
          <a:ext cx="11459364" cy="6139010"/>
        </p:xfrm>
        <a:graphic>
          <a:graphicData uri="http://schemas.openxmlformats.org/drawingml/2006/table">
            <a:tbl>
              <a:tblPr firstRow="1" bandRow="1">
                <a:tableStyleId>{5C22544A-7EE6-4342-B048-85BDC9FD1C3A}</a:tableStyleId>
              </a:tblPr>
              <a:tblGrid>
                <a:gridCol w="1623659">
                  <a:extLst>
                    <a:ext uri="{9D8B030D-6E8A-4147-A177-3AD203B41FA5}">
                      <a16:colId xmlns:a16="http://schemas.microsoft.com/office/drawing/2014/main" val="385991600"/>
                    </a:ext>
                  </a:extLst>
                </a:gridCol>
                <a:gridCol w="1650445">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Cold, Cold, Cold!</a:t>
                      </a:r>
                    </a:p>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passion for reading</a:t>
                      </a:r>
                    </a:p>
                    <a:p>
                      <a:pPr algn="ctr"/>
                      <a:r>
                        <a:rPr lang="en-US" sz="800" b="0" dirty="0">
                          <a:latin typeface="SassoonPrimaryInfant" pitchFamily="2" charset="0"/>
                          <a:cs typeface="Amatic SC" panose="00000500000000000000" pitchFamily="2" charset="-79"/>
                        </a:rPr>
                        <a:t>Children will swap a library book weekly</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b="0" dirty="0">
                          <a:latin typeface="SassoonPrimaryInfant" pitchFamily="2" charset="0"/>
                        </a:rPr>
                        <a:t>It is crucial for children to develop a life-long love of reading. Reading consists of two dimensions: language comprehension and word reading. Language comprehension (necessary for both reading and writing) starts from birth. It only develops when adults talk with children about the world around them and the books (stories and non-fiction) they read with them, and enjoy rhymes, poems and songs together. Skilled word reading, taught later, involves both the speedy working out of the pronunciation of unfamiliar printed words (decoding) and the speedy recognition of familiar printed words. Writing involves transcription (spelling and handwriting) and composition (articulating ideas and structuring them in speech, before writing)</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US" sz="750" dirty="0">
                          <a:solidFill>
                            <a:schemeClr val="tx1"/>
                          </a:solidFill>
                          <a:latin typeface="SassoonPrimaryInfant" pitchFamily="2" charset="0"/>
                        </a:rPr>
                        <a:t>Recognising own name. (Name recognition activities for those that need additional support). </a:t>
                      </a:r>
                    </a:p>
                    <a:p>
                      <a:pPr marL="171450" indent="-171450" algn="ctr">
                        <a:buFont typeface="Arial" panose="020B0604020202020204" pitchFamily="34" charset="0"/>
                        <a:buChar char="•"/>
                      </a:pPr>
                      <a:r>
                        <a:rPr lang="en-US" sz="750" dirty="0">
                          <a:solidFill>
                            <a:schemeClr val="tx1"/>
                          </a:solidFill>
                          <a:latin typeface="SassoonPrimaryInfant" pitchFamily="2" charset="0"/>
                        </a:rPr>
                        <a:t>Join in with rhymes and show an interest in stories with repeated refrains. </a:t>
                      </a:r>
                    </a:p>
                    <a:p>
                      <a:pPr marL="171450" indent="-171450" algn="ctr">
                        <a:buFont typeface="Arial" panose="020B0604020202020204" pitchFamily="34" charset="0"/>
                        <a:buChar char="•"/>
                      </a:pPr>
                      <a:r>
                        <a:rPr lang="en-US" sz="750" dirty="0">
                          <a:solidFill>
                            <a:schemeClr val="tx1"/>
                          </a:solidFill>
                          <a:latin typeface="SassoonPrimaryInfant" pitchFamily="2" charset="0"/>
                        </a:rPr>
                        <a:t>Listen to stories with attention and recall.</a:t>
                      </a:r>
                    </a:p>
                    <a:p>
                      <a:pPr marL="171450" indent="-171450" algn="ctr">
                        <a:buFont typeface="Arial" panose="020B0604020202020204" pitchFamily="34" charset="0"/>
                        <a:buChar char="•"/>
                      </a:pPr>
                      <a:r>
                        <a:rPr lang="en-US" sz="750" dirty="0">
                          <a:solidFill>
                            <a:schemeClr val="tx1"/>
                          </a:solidFill>
                          <a:latin typeface="SassoonPrimaryInfant" pitchFamily="2" charset="0"/>
                        </a:rPr>
                        <a:t>Show preference for a book, song or rhyme.</a:t>
                      </a:r>
                    </a:p>
                    <a:p>
                      <a:pPr marL="171450" indent="-171450" algn="ctr">
                        <a:buFont typeface="Arial" panose="020B0604020202020204" pitchFamily="34" charset="0"/>
                        <a:buChar char="•"/>
                      </a:pPr>
                      <a:r>
                        <a:rPr lang="en-US" sz="750" dirty="0">
                          <a:solidFill>
                            <a:schemeClr val="tx1"/>
                          </a:solidFill>
                          <a:latin typeface="SassoonPrimaryInfant" pitchFamily="2" charset="0"/>
                        </a:rPr>
                        <a:t>Know that print has meaning.</a:t>
                      </a:r>
                    </a:p>
                    <a:p>
                      <a:pPr marL="171450" indent="-171450" algn="ctr">
                        <a:buFont typeface="Arial" panose="020B0604020202020204" pitchFamily="34" charset="0"/>
                        <a:buChar char="•"/>
                      </a:pPr>
                      <a:r>
                        <a:rPr lang="en-US" sz="750" dirty="0">
                          <a:solidFill>
                            <a:schemeClr val="tx1"/>
                          </a:solidFill>
                          <a:latin typeface="SassoonPrimaryInfant" pitchFamily="2" charset="0"/>
                        </a:rPr>
                        <a:t>Handle books correctly and follow print left to right, top to bottom.</a:t>
                      </a:r>
                    </a:p>
                    <a:p>
                      <a:pPr marL="171450" indent="-171450" algn="ctr">
                        <a:buFont typeface="Arial" panose="020B0604020202020204" pitchFamily="34" charset="0"/>
                        <a:buChar char="•"/>
                      </a:pPr>
                      <a:r>
                        <a:rPr lang="en-US" sz="750" dirty="0">
                          <a:latin typeface="SassoonPrimaryInfant" pitchFamily="2" charset="0"/>
                        </a:rPr>
                        <a:t>Engage in extended conversations about stories, learning new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Talk about events and character in a story that has been read to them.</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Join in with rhymes and show an interest in stories with repeated refrains. </a:t>
                      </a:r>
                    </a:p>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Retell stories through acting/role play.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Sequence story – use vocabulary of beginning, middle and end.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Enjoys an increasing range of books.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Beginning to understand that a non-fiction gives information and begin to talk about the new knowledge they have. </a:t>
                      </a:r>
                      <a:endParaRPr lang="en-US"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Show interest in and answer simple questions about a text.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Retell stories through acting/role play. </a:t>
                      </a:r>
                    </a:p>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Locate title and discuss other features (e.g. front cover, blurb, author, illustrator).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Join in with rhymes and show an interest in stories with repeated refrains.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Traditional tales – exploring characters, settings and events.</a:t>
                      </a:r>
                      <a:endParaRPr lang="en-US" sz="750" dirty="0">
                        <a:solidFill>
                          <a:schemeClr val="tx1"/>
                        </a:solidFill>
                        <a:latin typeface="SassoonPrimaryInfant" pitchFamily="2"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Sequence story – use vocabulary of beginning, middle and end.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Enjoys an increasing range of books.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Beginning to understand that a non-fiction gives information and begin to talk about the new knowledge they have (linked to polar animals). </a:t>
                      </a:r>
                      <a:endParaRPr lang="en-US"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World Book Day.</a:t>
                      </a:r>
                    </a:p>
                    <a:p>
                      <a:pPr marL="171450" indent="-171450" algn="ctr">
                        <a:lnSpc>
                          <a:spcPct val="107000"/>
                        </a:lnSpc>
                        <a:spcAft>
                          <a:spcPts val="0"/>
                        </a:spcAft>
                        <a:buFont typeface="Arial" panose="020B0604020202020204" pitchFamily="34" charset="0"/>
                        <a:buChar char="•"/>
                      </a:pPr>
                      <a:r>
                        <a:rPr lang="en-US" sz="750" dirty="0">
                          <a:solidFill>
                            <a:schemeClr val="tx1"/>
                          </a:solidFill>
                          <a:latin typeface="SassoonPrimaryInfant" pitchFamily="2" charset="0"/>
                        </a:rPr>
                        <a:t>Locate title and discuss other features (e.g. front cover, blurb, author, illustrator).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Traditional tales – exploring characters, settings and events.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To anticipate (where appropriate) key events in stories.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Retell familiar stories and use story language (</a:t>
                      </a:r>
                      <a:r>
                        <a:rPr lang="en-US" sz="750" dirty="0">
                          <a:solidFill>
                            <a:schemeClr val="tx1"/>
                          </a:solidFill>
                          <a:latin typeface="SassoonPrimaryInfant" pitchFamily="2" charset="0"/>
                        </a:rPr>
                        <a:t>Join in with repeated refrains)</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Innovating class story based on a structure we are familiar with. </a:t>
                      </a:r>
                      <a:endParaRPr lang="en-US" sz="750" dirty="0">
                        <a:latin typeface="SassoonPrimaryInfant" pitchFamily="2"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Sequence story – use vocabulary of beginning, middle and end. </a:t>
                      </a:r>
                      <a:endParaRPr lang="en-US" sz="750" dirty="0">
                        <a:latin typeface="SassoonPrimaryInfant" pitchFamily="2" charset="0"/>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Re-read books to build up their understanding and enjoyment.</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Explore reading instructions and what they are used for.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Able to demonstrate an understanding about what has been read to them by retelling stories, answering questions and discussing events.</a:t>
                      </a:r>
                      <a:endParaRPr lang="en-US"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Begin to notice when their reading does not make sense.</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Use what I already know to help me with my reading.</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Understand non-fiction texts give us information and new knowledge.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Able to demonstrate an understanding about what has been read to them by retelling stories and narratives using my own words and recently introduced vocabulary.</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Discuss the features of different texts – fiction and non-fiction (front cover, back cover, blurb, author, illustrator, title, label, caption).</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Innovating own story/class story based on a structure we are familiar with. </a:t>
                      </a:r>
                    </a:p>
                    <a:p>
                      <a:pPr marL="171450" marR="0" lvl="0" indent="-171450" algn="ctr"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sz="750" dirty="0">
                          <a:solidFill>
                            <a:schemeClr val="tx1"/>
                          </a:solidFill>
                          <a:effectLst/>
                          <a:latin typeface="SassoonPrimaryInfant" pitchFamily="2" charset="0"/>
                          <a:ea typeface="Calibri" panose="020F0502020204030204" pitchFamily="34" charset="0"/>
                          <a:cs typeface="Amatic SC" panose="00000500000000000000" pitchFamily="2" charset="-79"/>
                        </a:rPr>
                        <a:t>Write letters and postcards</a:t>
                      </a:r>
                    </a:p>
                    <a:p>
                      <a:pPr algn="ctr">
                        <a:lnSpc>
                          <a:spcPct val="107000"/>
                        </a:lnSpc>
                        <a:spcAft>
                          <a:spcPts val="800"/>
                        </a:spcAft>
                      </a:pPr>
                      <a:endParaRPr lang="en-US" sz="750" dirty="0">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589576">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750" b="1" kern="1200" dirty="0">
                          <a:solidFill>
                            <a:schemeClr val="tx1"/>
                          </a:solidFill>
                          <a:effectLst/>
                          <a:latin typeface="SassoonPrimaryInfant" pitchFamily="2" charset="0"/>
                          <a:ea typeface="+mn-ea"/>
                          <a:cs typeface="Amatic SC" panose="00000500000000000000" pitchFamily="2" charset="-79"/>
                        </a:rPr>
                        <a:t>Phonic Sounds: </a:t>
                      </a:r>
                      <a:r>
                        <a:rPr lang="en-GB" sz="750" kern="1200" dirty="0">
                          <a:solidFill>
                            <a:schemeClr val="tx1"/>
                          </a:solidFill>
                          <a:effectLst/>
                          <a:latin typeface="SassoonPrimaryInfant" pitchFamily="2" charset="0"/>
                          <a:ea typeface="+mn-ea"/>
                          <a:cs typeface="Amatic SC" panose="00000500000000000000" pitchFamily="2" charset="-79"/>
                        </a:rPr>
                        <a:t>Phase 2 (underpinned by phase 1)</a:t>
                      </a:r>
                    </a:p>
                    <a:p>
                      <a:pPr algn="ctr"/>
                      <a:endParaRPr lang="en-GB" sz="750" kern="1200" dirty="0">
                        <a:solidFill>
                          <a:schemeClr val="tx1"/>
                        </a:solidFill>
                        <a:effectLst/>
                        <a:latin typeface="SassoonPrimaryInfant" pitchFamily="2" charset="0"/>
                        <a:ea typeface="+mn-ea"/>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Help children to read the sounds speedily - This will make sound-blending easier</a:t>
                      </a:r>
                    </a:p>
                    <a:p>
                      <a:pPr marL="171450" indent="-171450" algn="ctr">
                        <a:buFont typeface="Arial" panose="020B0604020202020204" pitchFamily="34" charset="0"/>
                        <a:buChar char="•"/>
                      </a:pPr>
                      <a:r>
                        <a:rPr lang="en-US" sz="750" dirty="0">
                          <a:solidFill>
                            <a:schemeClr val="tx1"/>
                          </a:solidFill>
                          <a:latin typeface="SassoonPrimaryInfant" pitchFamily="2" charset="0"/>
                        </a:rPr>
                        <a:t>Identify initial sounds in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Lots of opportunities for oral blending and segmenting games.</a:t>
                      </a:r>
                    </a:p>
                    <a:p>
                      <a:pPr marL="171450" indent="-171450" algn="ctr">
                        <a:buFont typeface="Arial" panose="020B0604020202020204" pitchFamily="34" charset="0"/>
                        <a:buChar char="•"/>
                      </a:pPr>
                      <a:r>
                        <a:rPr lang="en-US" sz="750" dirty="0">
                          <a:latin typeface="SassoonPrimaryInfant" pitchFamily="2" charset="0"/>
                        </a:rPr>
                        <a:t>Listen to children read aloud, ensuring books are consistent with their developing phonic knowledge.</a:t>
                      </a:r>
                      <a:endParaRPr lang="en-GB" sz="750" kern="1200" dirty="0">
                        <a:solidFill>
                          <a:schemeClr val="tx1"/>
                        </a:solidFill>
                        <a:effectLst/>
                        <a:latin typeface="SassoonPrimaryInfant" pitchFamily="2" charset="0"/>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 Sounds: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Consolidation of </a:t>
                      </a:r>
                      <a:r>
                        <a:rPr lang="en-GB" sz="750" kern="1200" dirty="0">
                          <a:solidFill>
                            <a:schemeClr val="tx1"/>
                          </a:solidFill>
                          <a:effectLst/>
                          <a:latin typeface="SassoonPrimaryInfant" pitchFamily="2" charset="0"/>
                          <a:ea typeface="+mn-ea"/>
                          <a:cs typeface="Amatic SC" panose="00000500000000000000" pitchFamily="2" charset="-79"/>
                        </a:rPr>
                        <a:t>Phase 2 and begin Phase 3</a:t>
                      </a: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Can link most sounds to letters.</a:t>
                      </a:r>
                    </a:p>
                    <a:p>
                      <a:pPr marL="171450" indent="-171450" algn="ctr">
                        <a:buFont typeface="Arial" panose="020B0604020202020204" pitchFamily="34" charset="0"/>
                        <a:buChar char="•"/>
                      </a:pPr>
                      <a:r>
                        <a:rPr lang="en-US" sz="750" dirty="0">
                          <a:solidFill>
                            <a:schemeClr val="tx1"/>
                          </a:solidFill>
                          <a:latin typeface="SassoonPrimaryInfant" pitchFamily="2" charset="0"/>
                        </a:rPr>
                        <a:t>Begin to blend and segment in order to read VC and CVC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Phase 2 words including some Harder to Read and Spell Words (HRSW).</a:t>
                      </a:r>
                    </a:p>
                    <a:p>
                      <a:pPr marL="171450" indent="-171450" algn="ctr">
                        <a:buFont typeface="Arial" panose="020B0604020202020204" pitchFamily="34" charset="0"/>
                        <a:buChar char="•"/>
                      </a:pPr>
                      <a:r>
                        <a:rPr lang="en-US" sz="750" dirty="0">
                          <a:solidFill>
                            <a:schemeClr val="tx1"/>
                          </a:solidFill>
                          <a:latin typeface="SassoonPrimaryInfant" pitchFamily="2" charset="0"/>
                        </a:rPr>
                        <a:t>Discuss sound(s) that are being tricky in the HRSW. </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Listen to children read aloud, ensuring books are consistent with their developing phonic knowledge.</a:t>
                      </a:r>
                      <a:endParaRPr lang="en-GB" sz="750" kern="1200" dirty="0">
                        <a:solidFill>
                          <a:schemeClr val="tx1"/>
                        </a:solidFill>
                        <a:effectLst/>
                        <a:latin typeface="SassoonPrimaryInfant" pitchFamily="2" charset="0"/>
                        <a:ea typeface="+mn-ea"/>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 Sounds: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3</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Begin to spot digraphs/trigraphs within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Phase 2/3 words including some HRSW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Support children to become familiar with digraphs and trigraphs, such as ‘</a:t>
                      </a:r>
                      <a:r>
                        <a:rPr lang="en-US" sz="750" dirty="0" err="1">
                          <a:latin typeface="SassoonPrimaryInfant" pitchFamily="2" charset="0"/>
                        </a:rPr>
                        <a:t>th</a:t>
                      </a:r>
                      <a:r>
                        <a:rPr lang="en-US" sz="750" dirty="0">
                          <a:latin typeface="SassoonPrimaryInfant" pitchFamily="2" charset="0"/>
                        </a:rPr>
                        <a:t>’, ‘</a:t>
                      </a:r>
                      <a:r>
                        <a:rPr lang="en-US" sz="750" dirty="0" err="1">
                          <a:latin typeface="SassoonPrimaryInfant" pitchFamily="2" charset="0"/>
                        </a:rPr>
                        <a:t>sh</a:t>
                      </a:r>
                      <a:r>
                        <a:rPr lang="en-US" sz="750" dirty="0">
                          <a:latin typeface="SassoonPrimaryInfant" pitchFamily="2" charset="0"/>
                        </a:rPr>
                        <a:t>’, ‘</a:t>
                      </a:r>
                      <a:r>
                        <a:rPr lang="en-US" sz="750" dirty="0" err="1">
                          <a:latin typeface="SassoonPrimaryInfant" pitchFamily="2" charset="0"/>
                        </a:rPr>
                        <a:t>ch</a:t>
                      </a:r>
                      <a:r>
                        <a:rPr lang="en-US" sz="750" dirty="0">
                          <a:latin typeface="SassoonPrimaryInfant" pitchFamily="2" charset="0"/>
                        </a:rPr>
                        <a:t>’, ‘</a:t>
                      </a:r>
                      <a:r>
                        <a:rPr lang="en-US" sz="750" dirty="0" err="1">
                          <a:latin typeface="SassoonPrimaryInfant" pitchFamily="2" charset="0"/>
                        </a:rPr>
                        <a:t>ee</a:t>
                      </a:r>
                      <a:r>
                        <a:rPr lang="en-US" sz="750" dirty="0">
                          <a:latin typeface="SassoonPrimaryInfant" pitchFamily="2" charset="0"/>
                        </a:rPr>
                        <a:t>’ ‘or’ ‘</a:t>
                      </a:r>
                      <a:r>
                        <a:rPr lang="en-US" sz="750" dirty="0" err="1">
                          <a:latin typeface="SassoonPrimaryInfant" pitchFamily="2" charset="0"/>
                        </a:rPr>
                        <a:t>igh</a:t>
                      </a:r>
                      <a:r>
                        <a:rPr lang="en-US" sz="750" dirty="0">
                          <a:latin typeface="SassoonPrimaryInfant" pitchFamily="2" charset="0"/>
                        </a:rPr>
                        <a:t>’. </a:t>
                      </a:r>
                      <a:endParaRPr lang="en-US" sz="750" dirty="0">
                        <a:solidFill>
                          <a:schemeClr val="tx1"/>
                        </a:solidFill>
                        <a:latin typeface="SassoonPrimaryInfant" pitchFamily="2" charset="0"/>
                      </a:endParaRPr>
                    </a:p>
                    <a:p>
                      <a:pPr marL="171450" marR="0" lvl="0" indent="-171450" algn="ctr"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750" dirty="0">
                          <a:latin typeface="SassoonPrimaryInfant" pitchFamily="2" charset="0"/>
                        </a:rPr>
                        <a:t>Provide opportunities for children to read words containing them: ‘that’, ‘shop’, ‘chin’, ‘feet’, ‘storm’, ‘night’</a:t>
                      </a:r>
                      <a:r>
                        <a:rPr lang="en-GB" sz="750" dirty="0">
                          <a:solidFill>
                            <a:schemeClr val="tx1"/>
                          </a:solidFill>
                          <a:effectLst/>
                          <a:latin typeface="SassoonPrimaryInfant" pitchFamily="2" charset="0"/>
                          <a:cs typeface="Amatic SC" panose="00000500000000000000" pitchFamily="2" charset="-79"/>
                        </a:rPr>
                        <a:t>.</a:t>
                      </a:r>
                      <a:endParaRPr lang="en-US" sz="750" dirty="0">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 Sounds: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3</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Spot digraphs/trigraphs within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Use phonic knowledge to read and decode regular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Read phase 2 words.</a:t>
                      </a:r>
                    </a:p>
                    <a:p>
                      <a:pPr marL="171450" indent="-171450" algn="ctr">
                        <a:buFont typeface="Arial" panose="020B0604020202020204" pitchFamily="34" charset="0"/>
                        <a:buChar char="•"/>
                      </a:pPr>
                      <a:r>
                        <a:rPr lang="en-US" sz="750" dirty="0">
                          <a:solidFill>
                            <a:schemeClr val="tx1"/>
                          </a:solidFill>
                          <a:latin typeface="SassoonPrimaryInfant" pitchFamily="2" charset="0"/>
                        </a:rPr>
                        <a:t>Read some phase 3 words.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and understand simple sentences.</a:t>
                      </a:r>
                      <a:endParaRPr lang="en-US" sz="750" dirty="0">
                        <a:latin typeface="SassoonPrimaryInfant" pitchFamily="2" charset="0"/>
                      </a:endParaRPr>
                    </a:p>
                    <a:p>
                      <a:pPr marL="171450" marR="0" lvl="0" indent="-171450" algn="ctr"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lang="en-US" sz="750" dirty="0">
                          <a:latin typeface="SassoonPrimaryInfant" pitchFamily="2" charset="0"/>
                        </a:rPr>
                        <a:t>Re-read books to build up their confidence in word reading and fluency.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 Sounds: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4</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Read phase 3 words (decodable and tricky).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longer words made up of letter-sound correspondences they know: ‘rabbit’, ‘himself’, ‘jumping’.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latin typeface="SassoonPrimaryInfant" pitchFamily="2" charset="0"/>
                        </a:rPr>
                        <a:t>Re-read books to build up their confidence in word reading and fluency.</a:t>
                      </a:r>
                      <a:endParaRPr lang="en-US" sz="75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750" b="1" dirty="0">
                          <a:solidFill>
                            <a:schemeClr val="tx1"/>
                          </a:solidFill>
                          <a:effectLst/>
                          <a:latin typeface="SassoonPrimaryInfant" pitchFamily="2" charset="0"/>
                          <a:ea typeface="Calibri" panose="020F0502020204030204" pitchFamily="34" charset="0"/>
                          <a:cs typeface="Amatic SC" panose="00000500000000000000" pitchFamily="2" charset="-79"/>
                        </a:rPr>
                        <a:t>Phonic Sounds: </a:t>
                      </a:r>
                      <a:r>
                        <a:rPr lang="en-GB" sz="750" b="0" dirty="0">
                          <a:solidFill>
                            <a:schemeClr val="tx1"/>
                          </a:solidFill>
                          <a:effectLst/>
                          <a:latin typeface="SassoonPrimaryInfant" pitchFamily="2" charset="0"/>
                          <a:ea typeface="Calibri" panose="020F0502020204030204" pitchFamily="34" charset="0"/>
                          <a:cs typeface="Amatic SC" panose="00000500000000000000" pitchFamily="2" charset="-79"/>
                        </a:rPr>
                        <a:t>Consolidation of </a:t>
                      </a: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Phase 4 / Gently introduce Phase 5</a:t>
                      </a:r>
                    </a:p>
                    <a:p>
                      <a:pPr algn="ctr">
                        <a:lnSpc>
                          <a:spcPct val="107000"/>
                        </a:lnSpc>
                        <a:spcAft>
                          <a:spcPts val="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r>
                        <a:rPr lang="en-GB" sz="750" b="1" kern="1200" dirty="0">
                          <a:solidFill>
                            <a:schemeClr val="tx1"/>
                          </a:solidFill>
                          <a:effectLst/>
                          <a:latin typeface="SassoonPrimaryInfant" pitchFamily="2" charset="0"/>
                          <a:ea typeface="+mn-ea"/>
                          <a:cs typeface="Amatic SC" panose="00000500000000000000" pitchFamily="2" charset="-79"/>
                        </a:rPr>
                        <a:t>Reading:</a:t>
                      </a:r>
                      <a:endParaRPr lang="en-GB" sz="750" kern="1200" dirty="0">
                        <a:solidFill>
                          <a:schemeClr val="tx1"/>
                        </a:solidFill>
                        <a:effectLst/>
                        <a:latin typeface="SassoonPrimaryInfant" pitchFamily="2" charset="0"/>
                        <a:ea typeface="+mn-ea"/>
                        <a:cs typeface="Amatic SC" panose="00000500000000000000" pitchFamily="2" charset="-79"/>
                      </a:endParaRPr>
                    </a:p>
                    <a:p>
                      <a:pPr marL="171450" indent="-171450" algn="ctr">
                        <a:buFont typeface="Arial" panose="020B0604020202020204" pitchFamily="34" charset="0"/>
                        <a:buChar char="•"/>
                      </a:pPr>
                      <a:r>
                        <a:rPr lang="en-US" sz="750" dirty="0">
                          <a:solidFill>
                            <a:schemeClr val="tx1"/>
                          </a:solidFill>
                          <a:latin typeface="SassoonPrimaryInfant" pitchFamily="2" charset="0"/>
                        </a:rPr>
                        <a:t>Read CVCC and CCVC words confidently.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50" dirty="0">
                          <a:solidFill>
                            <a:schemeClr val="tx1"/>
                          </a:solidFill>
                          <a:latin typeface="SassoonPrimaryInfant" pitchFamily="2" charset="0"/>
                        </a:rPr>
                        <a:t>Read some longer words made up of letter-sound </a:t>
                      </a:r>
                    </a:p>
                    <a:p>
                      <a:pPr marL="171450" indent="-171450" algn="ctr">
                        <a:buFont typeface="Arial" panose="020B0604020202020204" pitchFamily="34" charset="0"/>
                        <a:buChar char="•"/>
                      </a:pPr>
                      <a:r>
                        <a:rPr lang="en-US" sz="750" dirty="0">
                          <a:solidFill>
                            <a:schemeClr val="tx1"/>
                          </a:solidFill>
                          <a:latin typeface="SassoonPrimaryInfant" pitchFamily="2" charset="0"/>
                        </a:rPr>
                        <a:t>Read simple sentences with increasing fluency.</a:t>
                      </a:r>
                    </a:p>
                    <a:p>
                      <a:pPr marL="171450" indent="-171450" algn="ctr">
                        <a:buFont typeface="Arial" panose="020B0604020202020204" pitchFamily="34" charset="0"/>
                        <a:buChar char="•"/>
                      </a:pPr>
                      <a:r>
                        <a:rPr lang="en-GB" sz="750" dirty="0">
                          <a:solidFill>
                            <a:schemeClr val="tx1"/>
                          </a:solidFill>
                          <a:effectLst/>
                          <a:latin typeface="SassoonPrimaryInfant" pitchFamily="2" charset="0"/>
                          <a:ea typeface="Calibri" panose="020F0502020204030204" pitchFamily="34" charset="0"/>
                          <a:cs typeface="Amatic SC" panose="00000500000000000000" pitchFamily="2" charset="-79"/>
                        </a:rPr>
                        <a:t>End of term assessments</a:t>
                      </a:r>
                    </a:p>
                    <a:p>
                      <a:pPr algn="ctr">
                        <a:lnSpc>
                          <a:spcPct val="107000"/>
                        </a:lnSpc>
                        <a:spcAft>
                          <a:spcPts val="800"/>
                        </a:spcAft>
                      </a:pPr>
                      <a:endParaRPr lang="en-GB" sz="75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586" y="47018"/>
            <a:ext cx="501298" cy="501298"/>
          </a:xfrm>
          <a:prstGeom prst="rect">
            <a:avLst/>
          </a:prstGeom>
        </p:spPr>
      </p:pic>
      <p:pic>
        <p:nvPicPr>
          <p:cNvPr id="5" name="Picture 4">
            <a:extLst>
              <a:ext uri="{FF2B5EF4-FFF2-40B4-BE49-F238E27FC236}">
                <a16:creationId xmlns:a16="http://schemas.microsoft.com/office/drawing/2014/main" id="{FFCE9F53-48DD-45B5-9386-3CCB57741E3B}"/>
              </a:ext>
            </a:extLst>
          </p:cNvPr>
          <p:cNvPicPr>
            <a:picLocks noChangeAspect="1"/>
          </p:cNvPicPr>
          <p:nvPr/>
        </p:nvPicPr>
        <p:blipFill>
          <a:blip r:embed="rId3"/>
          <a:stretch>
            <a:fillRect/>
          </a:stretch>
        </p:blipFill>
        <p:spPr>
          <a:xfrm>
            <a:off x="795867" y="150127"/>
            <a:ext cx="675936" cy="733115"/>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671594036"/>
              </p:ext>
            </p:extLst>
          </p:nvPr>
        </p:nvGraphicFramePr>
        <p:xfrm>
          <a:off x="366318" y="738067"/>
          <a:ext cx="11459364" cy="528466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Cold, Cold, Cold!</a:t>
                      </a:r>
                    </a:p>
                    <a:p>
                      <a:pPr algn="ct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1800" b="0" dirty="0">
                        <a:latin typeface="Amatic SC" panose="00000500000000000000" pitchFamily="2" charset="-79"/>
                        <a:cs typeface="Amatic SC" panose="00000500000000000000" pitchFamily="2" charset="-79"/>
                      </a:endParaRPr>
                    </a:p>
                    <a:p>
                      <a:pPr algn="ctr"/>
                      <a:r>
                        <a:rPr lang="en-US" sz="1400" b="0" dirty="0">
                          <a:latin typeface="Amatic SC" panose="00000500000000000000" pitchFamily="2" charset="-79"/>
                          <a:cs typeface="Amatic SC" panose="00000500000000000000" pitchFamily="2" charset="-79"/>
                        </a:rPr>
                        <a:t>Texts may change due to children’s interests </a:t>
                      </a:r>
                    </a:p>
                    <a:p>
                      <a:pPr algn="ctr"/>
                      <a:endParaRPr lang="en-US" sz="1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Mog the Forgetful Cat / Tiger Who Came to Tea – discuss characters and events, retell the story</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SassoonPrimaryInfant" pitchFamily="2" charset="0"/>
                          <a:ea typeface="+mn-ea"/>
                          <a:cs typeface="Amatic SC" panose="00000500000000000000" pitchFamily="2" charset="-79"/>
                        </a:rPr>
                        <a:t>Five Minutes Peace - labelling</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SassoonPrimaryInfant" pitchFamily="2"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SassoonPrimaryInfant" pitchFamily="2" charset="0"/>
                          <a:ea typeface="+mn-ea"/>
                          <a:cs typeface="Amatic SC" panose="00000500000000000000" pitchFamily="2" charset="-79"/>
                        </a:rPr>
                        <a:t>Dominant hand, tripod grip, mark making, giving meaning to marks and labelling. Name writing. Writing initial sounds and VC/CVC words. </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bg1">
                            <a:lumMod val="50000"/>
                          </a:schemeClr>
                        </a:solidFill>
                        <a:effectLst/>
                        <a:latin typeface="SassoonPrimaryInfant" pitchFamily="2" charset="0"/>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Use initial sounds to label characters / images</a:t>
                      </a:r>
                      <a:r>
                        <a:rPr lang="en-GB" sz="1100" kern="1200" dirty="0">
                          <a:solidFill>
                            <a:schemeClr val="bg1">
                              <a:lumMod val="50000"/>
                            </a:schemeClr>
                          </a:solidFill>
                          <a:effectLst/>
                          <a:latin typeface="SassoonPrimaryInfant" pitchFamily="2" charset="0"/>
                          <a:ea typeface="+mn-ea"/>
                          <a:cs typeface="Amatic SC" panose="00000500000000000000" pitchFamily="2" charset="-79"/>
                        </a:rPr>
                        <a:t>/ shopping lists,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Stickman – retelling a story, recounting events</a:t>
                      </a:r>
                    </a:p>
                    <a:p>
                      <a:pPr algn="ctr">
                        <a:lnSpc>
                          <a:spcPct val="107000"/>
                        </a:lnSpc>
                        <a:spcAft>
                          <a:spcPts val="800"/>
                        </a:spcAft>
                      </a:pPr>
                      <a:endParaRPr lang="en-US" sz="7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US" sz="1100" dirty="0">
                          <a:latin typeface="SassoonPrimaryInfant" pitchFamily="2" charset="0"/>
                        </a:rPr>
                        <a:t>Ivy and the Lonely Raincloud– labelling / </a:t>
                      </a:r>
                      <a:r>
                        <a:rPr lang="en-GB" sz="1100" dirty="0">
                          <a:latin typeface="SassoonPrimaryInfant" pitchFamily="2" charset="0"/>
                        </a:rPr>
                        <a:t>describing</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Name writing, pencil grip, labelling using initial sounds (extend to more for those able to). Writing CVC and simple captions. Spell tricky words and </a:t>
                      </a: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Story scribing. Identifying characters and retelling stories in writing area. </a:t>
                      </a:r>
                      <a:r>
                        <a:rPr lang="en-US" sz="1100" dirty="0">
                          <a:solidFill>
                            <a:schemeClr val="bg1">
                              <a:lumMod val="50000"/>
                            </a:schemeClr>
                          </a:solidFill>
                          <a:latin typeface="SassoonPrimaryInfant" pitchFamily="2" charset="0"/>
                        </a:rPr>
                        <a:t>Sequence the story. </a:t>
                      </a:r>
                      <a:r>
                        <a:rPr lang="en-US"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Write a simple sentence/ caption. </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Goldilocks and the Three Bears, The Three Little Pigs – retell parts of the story / repeated refrains / speech bubbles / wanted posters / character descriptions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latin typeface="SassoonPrimaryInfant" pitchFamily="2"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First Animal Encyclopedia – Writing facts/captions.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US" sz="1100" dirty="0">
                          <a:solidFill>
                            <a:schemeClr val="bg1">
                              <a:lumMod val="50000"/>
                            </a:schemeClr>
                          </a:solidFill>
                          <a:latin typeface="SassoonPrimaryInfant" pitchFamily="2" charset="0"/>
                        </a:rPr>
                        <a:t>Order and retell the traditional tales.</a:t>
                      </a:r>
                    </a:p>
                    <a:p>
                      <a:pPr algn="ctr">
                        <a:lnSpc>
                          <a:spcPct val="107000"/>
                        </a:lnSpc>
                        <a:spcAft>
                          <a:spcPts val="0"/>
                        </a:spcAft>
                      </a:pPr>
                      <a:r>
                        <a:rPr lang="en-US" sz="1100" dirty="0">
                          <a:solidFill>
                            <a:schemeClr val="bg1">
                              <a:lumMod val="50000"/>
                            </a:schemeClr>
                          </a:solidFill>
                          <a:latin typeface="SassoonPrimaryInfant" pitchFamily="2" charset="0"/>
                        </a:rPr>
                        <a:t>Character descriptions. </a:t>
                      </a:r>
                    </a:p>
                    <a:p>
                      <a:pPr algn="ctr">
                        <a:lnSpc>
                          <a:spcPct val="107000"/>
                        </a:lnSpc>
                        <a:spcAft>
                          <a:spcPts val="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Creating own story maps, writing captions, labels and writing simple sentences. Use of finger spaces</a:t>
                      </a: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SassoonPrimaryInfant" pitchFamily="2" charset="0"/>
                        </a:rPr>
                        <a:t>Where the Wild Things Are – Speech bubbles, character descriptions, verballing innovating stories</a:t>
                      </a:r>
                    </a:p>
                    <a:p>
                      <a:pPr algn="ctr">
                        <a:lnSpc>
                          <a:spcPct val="107000"/>
                        </a:lnSpc>
                        <a:spcAft>
                          <a:spcPts val="0"/>
                        </a:spcAft>
                      </a:pP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Open Very Carefully – Writing instructions</a:t>
                      </a:r>
                    </a:p>
                    <a:p>
                      <a:pPr algn="ctr">
                        <a:lnSpc>
                          <a:spcPct val="107000"/>
                        </a:lnSpc>
                        <a:spcAft>
                          <a:spcPts val="0"/>
                        </a:spcAft>
                      </a:pP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Writing some of the HRSW words such as: me, my, was,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latin typeface="SassoonPrimaryInfant" pitchFamily="2" charset="0"/>
                        </a:rPr>
                        <a:t>Guided writing based around developing short sentences in a meaningful context. </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rPr>
                        <a:t>The Secret Sky Garden– Describing, creating own stories / additions to the stories.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1100" dirty="0">
                        <a:solidFill>
                          <a:schemeClr val="tx1"/>
                        </a:solidFill>
                        <a:effectLst/>
                        <a:latin typeface="SassoonPrimaryInfant" pitchFamily="2"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tx1"/>
                          </a:solidFill>
                          <a:effectLst/>
                          <a:latin typeface="SassoonPrimaryInfant" pitchFamily="2" charset="0"/>
                          <a:cs typeface="Amatic SC" panose="00000500000000000000" pitchFamily="2" charset="-79"/>
                        </a:rPr>
                        <a:t>National Geographic African Animal Alphabet – fact pages, labels, caption, information booklets</a:t>
                      </a:r>
                      <a:endParaRPr lang="en-US" sz="1100" dirty="0">
                        <a:latin typeface="SassoonPrimaryInfant" pitchFamily="2"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Writing lists. Writing for a purpose in role play using phonetically plausible attempts at words. Use of finger spaces</a:t>
                      </a:r>
                      <a:r>
                        <a:rPr lang="en-US" sz="1100" dirty="0">
                          <a:solidFill>
                            <a:schemeClr val="tx1"/>
                          </a:solidFill>
                          <a:effectLst/>
                          <a:latin typeface="SassoonPrimaryInfant" pitchFamily="2" charset="0"/>
                          <a:ea typeface="Calibri" panose="020F0502020204030204" pitchFamily="34" charset="0"/>
                          <a:cs typeface="Amatic SC" panose="00000500000000000000" pitchFamily="2" charset="-79"/>
                        </a:rPr>
                        <a:t>. </a:t>
                      </a:r>
                      <a:r>
                        <a:rPr lang="en-US" sz="1100" dirty="0">
                          <a:solidFill>
                            <a:schemeClr val="bg1">
                              <a:lumMod val="50000"/>
                            </a:schemeClr>
                          </a:solidFill>
                          <a:latin typeface="SassoonPrimaryInfant" pitchFamily="2" charset="0"/>
                        </a:rPr>
                        <a:t>Form lower-case and capital letters correctly. </a:t>
                      </a: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SassoonPrimaryInfant" pitchFamily="2" charset="0"/>
                          <a:ea typeface="+mn-ea"/>
                          <a:cs typeface="Amatic SC" panose="00000500000000000000" pitchFamily="2" charset="-79"/>
                        </a:rPr>
                        <a:t>Texts as a Stimulus:</a:t>
                      </a:r>
                    </a:p>
                    <a:p>
                      <a:pPr algn="ctr">
                        <a:lnSpc>
                          <a:spcPct val="107000"/>
                        </a:lnSpc>
                        <a:spcAft>
                          <a:spcPts val="0"/>
                        </a:spcAft>
                      </a:pPr>
                      <a:r>
                        <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rPr>
                        <a:t>Topic starter – Pirate break in! – Descriptions, story writing, own version.</a:t>
                      </a:r>
                    </a:p>
                    <a:p>
                      <a:pPr algn="ctr">
                        <a:lnSpc>
                          <a:spcPct val="107000"/>
                        </a:lnSpc>
                        <a:spcAft>
                          <a:spcPts val="0"/>
                        </a:spcAft>
                      </a:pPr>
                      <a:endPar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tx1"/>
                          </a:solidFill>
                          <a:effectLst/>
                          <a:latin typeface="SassoonPrimaryInfant" pitchFamily="2" charset="0"/>
                          <a:ea typeface="Calibri" panose="020F0502020204030204" pitchFamily="34" charset="0"/>
                          <a:cs typeface="Amatic SC" panose="00000500000000000000" pitchFamily="2" charset="-79"/>
                        </a:rPr>
                        <a:t>Dear Greenpeace – Postcards, letters.</a:t>
                      </a:r>
                    </a:p>
                    <a:p>
                      <a:pPr algn="ctr">
                        <a:lnSpc>
                          <a:spcPct val="107000"/>
                        </a:lnSpc>
                        <a:spcAft>
                          <a:spcPts val="0"/>
                        </a:spcAft>
                      </a:pPr>
                      <a:endPar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Story writing. Writing sentences using a range of HRSW words that are spelt correctly. Focus on consistent use of finger spaces. Begin to use full stops and capital letters.</a:t>
                      </a:r>
                      <a:r>
                        <a:rPr lang="en-US" sz="1100" dirty="0">
                          <a:solidFill>
                            <a:schemeClr val="bg1">
                              <a:lumMod val="50000"/>
                            </a:schemeClr>
                          </a:solidFill>
                          <a:latin typeface="SassoonPrimaryInfant" pitchFamily="2" charset="0"/>
                        </a:rPr>
                        <a:t> Innovation of familiar texts. Using familiar texts as a model for writing own stories. </a:t>
                      </a:r>
                      <a:r>
                        <a:rPr lang="en-GB" sz="1100"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rPr>
                        <a:t>Character descriptions. Letter writing.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pic>
        <p:nvPicPr>
          <p:cNvPr id="5" name="Picture 4">
            <a:extLst>
              <a:ext uri="{FF2B5EF4-FFF2-40B4-BE49-F238E27FC236}">
                <a16:creationId xmlns:a16="http://schemas.microsoft.com/office/drawing/2014/main" id="{EC341D98-1110-4395-8CDB-ABDC2BC7E29D}"/>
              </a:ext>
            </a:extLst>
          </p:cNvPr>
          <p:cNvPicPr>
            <a:picLocks noChangeAspect="1"/>
          </p:cNvPicPr>
          <p:nvPr/>
        </p:nvPicPr>
        <p:blipFill>
          <a:blip r:embed="rId3"/>
          <a:stretch>
            <a:fillRect/>
          </a:stretch>
        </p:blipFill>
        <p:spPr>
          <a:xfrm>
            <a:off x="795867" y="150127"/>
            <a:ext cx="675936" cy="733115"/>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33141434"/>
              </p:ext>
            </p:extLst>
          </p:nvPr>
        </p:nvGraphicFramePr>
        <p:xfrm>
          <a:off x="231033" y="575513"/>
          <a:ext cx="11524366" cy="65684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208280">
                  <a:extLst>
                    <a:ext uri="{9D8B030D-6E8A-4147-A177-3AD203B41FA5}">
                      <a16:colId xmlns:a16="http://schemas.microsoft.com/office/drawing/2014/main" val="4046203905"/>
                    </a:ext>
                  </a:extLst>
                </a:gridCol>
                <a:gridCol w="1493774">
                  <a:extLst>
                    <a:ext uri="{9D8B030D-6E8A-4147-A177-3AD203B41FA5}">
                      <a16:colId xmlns:a16="http://schemas.microsoft.com/office/drawing/2014/main" val="124247196"/>
                    </a:ext>
                  </a:extLst>
                </a:gridCol>
              </a:tblGrid>
              <a:tr h="53419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400" b="0" dirty="0">
                          <a:latin typeface="Amatic SC" panose="00000500000000000000" pitchFamily="2" charset="-79"/>
                          <a:cs typeface="Amatic SC" panose="00000500000000000000" pitchFamily="2" charset="-79"/>
                        </a:rPr>
                        <a:t>General Themes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2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endParaRPr lang="en-US" sz="1600" b="1" i="1" kern="1200" dirty="0">
                        <a:solidFill>
                          <a:schemeClr val="bg1">
                            <a:lumMod val="50000"/>
                          </a:schemeClr>
                        </a:solidFill>
                        <a:effectLst/>
                        <a:latin typeface="+mn-lt"/>
                        <a:ea typeface="+mn-ea"/>
                        <a:cs typeface="+mn-cs"/>
                      </a:endParaRPr>
                    </a:p>
                    <a:p>
                      <a:pPr algn="ctr"/>
                      <a:endParaRPr lang="en-US" sz="1600" b="1" i="1" kern="1200" dirty="0">
                        <a:solidFill>
                          <a:schemeClr val="bg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900" b="0" dirty="0">
                          <a:latin typeface="SassoonPrimaryInfant" pitchFamily="2" charset="0"/>
                        </a:rPr>
                        <a:t>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a:t>
                      </a:r>
                      <a:endParaRPr lang="en-US" sz="9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9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781483">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gn="ctr">
                        <a:buFont typeface="Arial" panose="020B0604020202020204" pitchFamily="34" charset="0"/>
                        <a:buChar char="•"/>
                      </a:pPr>
                      <a:r>
                        <a:rPr lang="en-GB" sz="1200" b="1" dirty="0">
                          <a:solidFill>
                            <a:schemeClr val="bg1">
                              <a:lumMod val="50000"/>
                            </a:schemeClr>
                          </a:solidFill>
                          <a:latin typeface="SassoonPrimaryInfant" pitchFamily="2" charset="0"/>
                        </a:rPr>
                        <a:t>Early Mathematical Experiences</a:t>
                      </a:r>
                    </a:p>
                    <a:p>
                      <a:pPr marL="171450" indent="-171450" algn="ctr">
                        <a:buFont typeface="Arial" panose="020B0604020202020204" pitchFamily="34" charset="0"/>
                        <a:buChar char="•"/>
                      </a:pPr>
                      <a:r>
                        <a:rPr lang="en-US" sz="1000" dirty="0">
                          <a:latin typeface="SassoonPrimaryInfant" pitchFamily="2" charset="0"/>
                        </a:rPr>
                        <a:t>Counting rhymes and songs.</a:t>
                      </a:r>
                    </a:p>
                    <a:p>
                      <a:pPr marL="171450" indent="-171450" algn="ctr">
                        <a:buFont typeface="Arial" panose="020B0604020202020204" pitchFamily="34" charset="0"/>
                        <a:buChar char="•"/>
                      </a:pPr>
                      <a:r>
                        <a:rPr lang="en-US" sz="1000" dirty="0">
                          <a:latin typeface="SassoonPrimaryInfant" pitchFamily="2" charset="0"/>
                        </a:rPr>
                        <a:t>Comparing objects and amounts. </a:t>
                      </a:r>
                    </a:p>
                    <a:p>
                      <a:pPr marL="171450" indent="-171450" algn="ctr">
                        <a:buFont typeface="Arial" panose="020B0604020202020204" pitchFamily="34" charset="0"/>
                        <a:buChar char="•"/>
                      </a:pPr>
                      <a:r>
                        <a:rPr lang="en-US" sz="1000" dirty="0">
                          <a:latin typeface="SassoonPrimaryInfant" pitchFamily="2" charset="0"/>
                        </a:rPr>
                        <a:t>Subitising.</a:t>
                      </a:r>
                    </a:p>
                    <a:p>
                      <a:pPr marL="171450" indent="-171450" algn="ctr">
                        <a:buFont typeface="Arial" panose="020B0604020202020204" pitchFamily="34" charset="0"/>
                        <a:buChar char="•"/>
                      </a:pPr>
                      <a:r>
                        <a:rPr lang="en-US" sz="1000" dirty="0">
                          <a:latin typeface="SassoonPrimaryInfant" pitchFamily="2" charset="0"/>
                        </a:rPr>
                        <a:t>Number recognition.</a:t>
                      </a:r>
                    </a:p>
                    <a:p>
                      <a:pPr marL="171450" indent="-171450" algn="ctr">
                        <a:buFont typeface="Arial" panose="020B0604020202020204" pitchFamily="34" charset="0"/>
                        <a:buChar char="•"/>
                      </a:pPr>
                      <a:r>
                        <a:rPr lang="en-US" sz="1000" dirty="0">
                          <a:latin typeface="SassoonPrimaryInfant" pitchFamily="2" charset="0"/>
                        </a:rPr>
                        <a:t>1:1 correspondence.</a:t>
                      </a:r>
                    </a:p>
                    <a:p>
                      <a:pPr marL="171450" indent="-171450" algn="ctr">
                        <a:buFont typeface="Arial" panose="020B0604020202020204" pitchFamily="34" charset="0"/>
                        <a:buChar char="•"/>
                      </a:pPr>
                      <a:r>
                        <a:rPr lang="en-US" sz="1000" dirty="0">
                          <a:latin typeface="SassoonPrimaryInfant" pitchFamily="2" charset="0"/>
                        </a:rPr>
                        <a:t>Sorting 2D Shapes.</a:t>
                      </a:r>
                    </a:p>
                    <a:p>
                      <a:pPr marL="0" indent="0" algn="ctr">
                        <a:buFontTx/>
                        <a:buNone/>
                      </a:pPr>
                      <a:r>
                        <a:rPr lang="en-US" sz="1000" dirty="0">
                          <a:latin typeface="SassoonPrimaryInfant" pitchFamily="2" charset="0"/>
                        </a:rPr>
                        <a:t> </a:t>
                      </a:r>
                    </a:p>
                    <a:p>
                      <a:pPr algn="ctr"/>
                      <a:r>
                        <a:rPr lang="en-GB" sz="1200" b="1" dirty="0">
                          <a:solidFill>
                            <a:schemeClr val="bg1">
                              <a:lumMod val="50000"/>
                            </a:schemeClr>
                          </a:solidFill>
                          <a:latin typeface="SassoonPrimaryInfant" pitchFamily="2" charset="0"/>
                        </a:rPr>
                        <a:t>Pattern and early number</a:t>
                      </a:r>
                    </a:p>
                    <a:p>
                      <a:pPr marL="171450" indent="-171450" algn="ctr">
                        <a:buFont typeface="Arial" panose="020B0604020202020204" pitchFamily="34" charset="0"/>
                        <a:buChar char="•"/>
                      </a:pPr>
                      <a:r>
                        <a:rPr lang="en-US" sz="1000" dirty="0">
                          <a:latin typeface="SassoonPrimaryInfant" pitchFamily="2" charset="0"/>
                        </a:rPr>
                        <a:t>Recognise, describe, copy and extend colour and size patterns </a:t>
                      </a:r>
                    </a:p>
                    <a:p>
                      <a:pPr marL="171450" indent="-171450" algn="ctr">
                        <a:buFont typeface="Arial" panose="020B0604020202020204" pitchFamily="34" charset="0"/>
                        <a:buChar char="•"/>
                      </a:pPr>
                      <a:r>
                        <a:rPr lang="en-US" sz="1000" dirty="0">
                          <a:latin typeface="SassoonPrimaryInfant" pitchFamily="2" charset="0"/>
                        </a:rPr>
                        <a:t>Count and represent the numbers 1 to 10.</a:t>
                      </a:r>
                    </a:p>
                    <a:p>
                      <a:pPr marL="171450" indent="-171450" algn="ctr">
                        <a:buFont typeface="Arial" panose="020B0604020202020204" pitchFamily="34" charset="0"/>
                        <a:buChar char="•"/>
                      </a:pPr>
                      <a:r>
                        <a:rPr lang="en-US" sz="1000" dirty="0">
                          <a:latin typeface="SassoonPrimaryInfant" pitchFamily="2" charset="0"/>
                        </a:rPr>
                        <a:t>Recognise numbers in the environment.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200" b="1" dirty="0">
                          <a:solidFill>
                            <a:schemeClr val="bg1">
                              <a:lumMod val="50000"/>
                            </a:schemeClr>
                          </a:solidFill>
                          <a:latin typeface="SassoonPrimaryInfant" pitchFamily="2" charset="0"/>
                        </a:rPr>
                        <a:t>Numbers within 10</a:t>
                      </a:r>
                    </a:p>
                    <a:p>
                      <a:pPr marL="171450" indent="-171450" algn="ctr">
                        <a:buFont typeface="Arial" panose="020B0604020202020204" pitchFamily="34" charset="0"/>
                        <a:buChar char="•"/>
                      </a:pPr>
                      <a:r>
                        <a:rPr lang="en-US" sz="1000" dirty="0">
                          <a:latin typeface="SassoonPrimaryInfant" pitchFamily="2" charset="0"/>
                        </a:rPr>
                        <a:t>Count up to ten objects.</a:t>
                      </a:r>
                    </a:p>
                    <a:p>
                      <a:pPr marL="171450" indent="-171450" algn="ctr">
                        <a:buFont typeface="Arial" panose="020B0604020202020204" pitchFamily="34" charset="0"/>
                        <a:buChar char="•"/>
                      </a:pPr>
                      <a:r>
                        <a:rPr lang="en-US" sz="1000" dirty="0">
                          <a:latin typeface="SassoonPrimaryInfant" pitchFamily="2" charset="0"/>
                        </a:rPr>
                        <a:t>One more or one fewer</a:t>
                      </a:r>
                    </a:p>
                    <a:p>
                      <a:pPr marL="171450" indent="-171450" algn="ctr">
                        <a:buFont typeface="Arial" panose="020B0604020202020204" pitchFamily="34" charset="0"/>
                        <a:buChar char="•"/>
                      </a:pPr>
                      <a:r>
                        <a:rPr lang="en-US" sz="1000" dirty="0">
                          <a:latin typeface="SassoonPrimaryInfant" pitchFamily="2" charset="0"/>
                        </a:rPr>
                        <a:t>Order numbers 1 – 10</a:t>
                      </a:r>
                    </a:p>
                    <a:p>
                      <a:pPr marL="171450" indent="-171450" algn="ctr">
                        <a:buFont typeface="Arial" panose="020B0604020202020204" pitchFamily="34" charset="0"/>
                        <a:buChar char="•"/>
                      </a:pPr>
                      <a:r>
                        <a:rPr lang="en-US" sz="1000" dirty="0">
                          <a:latin typeface="SassoonPrimaryInfant" pitchFamily="2" charset="0"/>
                        </a:rPr>
                        <a:t>Conservation of numbers within six</a:t>
                      </a:r>
                    </a:p>
                    <a:p>
                      <a:pPr algn="ctr"/>
                      <a:endParaRPr lang="en-GB" sz="1000" b="1" dirty="0">
                        <a:solidFill>
                          <a:schemeClr val="bg1">
                            <a:lumMod val="50000"/>
                          </a:schemeClr>
                        </a:solidFill>
                        <a:latin typeface="SassoonPrimaryInfant" pitchFamily="2" charset="0"/>
                        <a:cs typeface="Amatic SC" panose="00000500000000000000" pitchFamily="2" charset="-79"/>
                      </a:endParaRPr>
                    </a:p>
                    <a:p>
                      <a:pPr algn="ctr"/>
                      <a:r>
                        <a:rPr lang="en-US" sz="1200" b="1" dirty="0">
                          <a:solidFill>
                            <a:schemeClr val="bg1">
                              <a:lumMod val="50000"/>
                            </a:schemeClr>
                          </a:solidFill>
                          <a:latin typeface="SassoonPrimaryInfant" pitchFamily="2" charset="0"/>
                        </a:rPr>
                        <a:t>Addition and subtraction within 6</a:t>
                      </a:r>
                    </a:p>
                    <a:p>
                      <a:pPr marL="171450" indent="-171450" algn="ctr">
                        <a:buFont typeface="Arial" panose="020B0604020202020204" pitchFamily="34" charset="0"/>
                        <a:buChar char="•"/>
                      </a:pPr>
                      <a:r>
                        <a:rPr lang="en-US" sz="1000" dirty="0">
                          <a:latin typeface="SassoonPrimaryInfant" pitchFamily="2" charset="0"/>
                        </a:rPr>
                        <a:t>Find number pairs to 5 and 6.</a:t>
                      </a:r>
                    </a:p>
                    <a:p>
                      <a:pPr marL="171450" indent="-171450" algn="ctr">
                        <a:buFont typeface="Arial" panose="020B0604020202020204" pitchFamily="34" charset="0"/>
                        <a:buChar char="•"/>
                      </a:pPr>
                      <a:r>
                        <a:rPr lang="en-US" sz="1000" dirty="0">
                          <a:latin typeface="SassoonPrimaryInfant" pitchFamily="2" charset="0"/>
                        </a:rPr>
                        <a:t>Practical addition and subtraction. </a:t>
                      </a:r>
                    </a:p>
                    <a:p>
                      <a:pPr marL="171450" indent="-171450" algn="ctr">
                        <a:buFont typeface="Arial" panose="020B0604020202020204" pitchFamily="34" charset="0"/>
                        <a:buChar char="•"/>
                      </a:pPr>
                      <a:r>
                        <a:rPr lang="en-US" sz="1000" dirty="0">
                          <a:latin typeface="SassoonPrimaryInfant" pitchFamily="2" charset="0"/>
                        </a:rPr>
                        <a:t>Explore language of addition and subtraction </a:t>
                      </a:r>
                    </a:p>
                    <a:p>
                      <a:pPr algn="ctr"/>
                      <a:endParaRPr lang="en-US" sz="1000" b="1" dirty="0">
                        <a:solidFill>
                          <a:schemeClr val="bg1">
                            <a:lumMod val="50000"/>
                          </a:schemeClr>
                        </a:solidFill>
                        <a:latin typeface="SassoonPrimaryInfant" pitchFamily="2" charset="0"/>
                        <a:cs typeface="Amatic SC" panose="00000500000000000000" pitchFamily="2" charset="-79"/>
                      </a:endParaRPr>
                    </a:p>
                    <a:p>
                      <a:pPr algn="ctr"/>
                      <a:r>
                        <a:rPr lang="en-GB" sz="1200" b="1" dirty="0">
                          <a:solidFill>
                            <a:schemeClr val="bg1">
                              <a:lumMod val="50000"/>
                            </a:schemeClr>
                          </a:solidFill>
                          <a:latin typeface="SassoonPrimaryInfant" pitchFamily="2" charset="0"/>
                        </a:rPr>
                        <a:t>Measures </a:t>
                      </a:r>
                    </a:p>
                    <a:p>
                      <a:pPr marL="171450" indent="-171450" algn="ctr">
                        <a:buFont typeface="Arial" panose="020B0604020202020204" pitchFamily="34" charset="0"/>
                        <a:buChar char="•"/>
                      </a:pPr>
                      <a:r>
                        <a:rPr lang="en-US" sz="900" dirty="0">
                          <a:latin typeface="SassoonPrimaryInfant" pitchFamily="2" charset="0"/>
                        </a:rPr>
                        <a:t>Compare, discuss and order items by their length/ height.</a:t>
                      </a:r>
                    </a:p>
                    <a:p>
                      <a:pPr algn="ctr"/>
                      <a:endParaRPr lang="en-GB" sz="900" b="1" dirty="0">
                        <a:solidFill>
                          <a:schemeClr val="bg1">
                            <a:lumMod val="50000"/>
                          </a:schemeClr>
                        </a:solidFill>
                        <a:latin typeface="SassoonPrimaryInfant" pitchFamily="2" charset="0"/>
                        <a:cs typeface="Amatic SC" panose="00000500000000000000" pitchFamily="2" charset="-79"/>
                      </a:endParaRPr>
                    </a:p>
                    <a:p>
                      <a:pPr algn="ctr"/>
                      <a:r>
                        <a:rPr lang="en-GB" sz="1200" b="1" dirty="0">
                          <a:solidFill>
                            <a:schemeClr val="bg1">
                              <a:lumMod val="50000"/>
                            </a:schemeClr>
                          </a:solidFill>
                          <a:latin typeface="SassoonPrimaryInfant" pitchFamily="2" charset="0"/>
                        </a:rPr>
                        <a:t>Position</a:t>
                      </a:r>
                    </a:p>
                    <a:p>
                      <a:pPr marL="171450" indent="-171450" algn="ctr">
                        <a:buFont typeface="Arial" panose="020B0604020202020204" pitchFamily="34" charset="0"/>
                        <a:buChar char="•"/>
                      </a:pPr>
                      <a:r>
                        <a:rPr lang="en-US" sz="1000" dirty="0">
                          <a:latin typeface="SassoonPrimaryInfant" pitchFamily="2" charset="0"/>
                        </a:rPr>
                        <a:t>Describe position using key vocabulary. </a:t>
                      </a:r>
                    </a:p>
                    <a:p>
                      <a:pPr marL="171450" indent="-171450" algn="ctr">
                        <a:buFont typeface="Arial" panose="020B0604020202020204" pitchFamily="34" charset="0"/>
                        <a:buChar char="•"/>
                      </a:pPr>
                      <a:endParaRPr lang="en-US" sz="1000" b="1" dirty="0">
                        <a:solidFill>
                          <a:schemeClr val="bg1">
                            <a:lumMod val="50000"/>
                          </a:schemeClr>
                        </a:solidFill>
                        <a:latin typeface="SassoonPrimaryInfant" pitchFamily="2" charset="0"/>
                        <a:cs typeface="Amatic SC" panose="00000500000000000000" pitchFamily="2" charset="-79"/>
                      </a:endParaRPr>
                    </a:p>
                    <a:p>
                      <a:pPr algn="ctr"/>
                      <a:r>
                        <a:rPr lang="en-GB" sz="1200" b="1" dirty="0">
                          <a:solidFill>
                            <a:schemeClr val="bg1">
                              <a:lumMod val="50000"/>
                            </a:schemeClr>
                          </a:solidFill>
                          <a:latin typeface="SassoonPrimaryInfant" pitchFamily="2" charset="0"/>
                        </a:rPr>
                        <a:t>Money</a:t>
                      </a:r>
                    </a:p>
                    <a:p>
                      <a:pPr marL="171450" indent="-171450" algn="ctr">
                        <a:buFont typeface="Arial" panose="020B0604020202020204" pitchFamily="34" charset="0"/>
                        <a:buChar char="•"/>
                      </a:pPr>
                      <a:r>
                        <a:rPr lang="en-US" sz="1000" b="0" dirty="0">
                          <a:solidFill>
                            <a:schemeClr val="tx1"/>
                          </a:solidFill>
                          <a:latin typeface="SassoonPrimaryInfant" pitchFamily="2" charset="0"/>
                          <a:cs typeface="Amatic SC" panose="00000500000000000000" pitchFamily="2" charset="-79"/>
                        </a:rPr>
                        <a:t>Coin recognition</a:t>
                      </a:r>
                      <a:endParaRPr lang="en-GB" sz="1000" b="0" dirty="0">
                        <a:solidFill>
                          <a:schemeClr val="tx1"/>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SassoonPrimaryInfant" pitchFamily="2" charset="0"/>
                        </a:rPr>
                        <a:t>Numbers within 15</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Count up to 15 objects and recognise different representations.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Order and explore numbers to 15.</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Estimate</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One more or fewer.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1" dirty="0">
                        <a:solidFill>
                          <a:schemeClr val="bg1">
                            <a:lumMod val="50000"/>
                          </a:schemeClr>
                        </a:solidFill>
                        <a:latin typeface="SassoonPrimaryInfant"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chemeClr val="bg1">
                              <a:lumMod val="50000"/>
                            </a:schemeClr>
                          </a:solidFill>
                          <a:latin typeface="SassoonPrimaryInfant" pitchFamily="2" charset="0"/>
                        </a:rPr>
                        <a:t>Addition and subtraction within 10</a:t>
                      </a:r>
                      <a:endParaRPr lang="en-GB" sz="1200" b="1" dirty="0">
                        <a:solidFill>
                          <a:schemeClr val="bg1">
                            <a:lumMod val="50000"/>
                          </a:schemeClr>
                        </a:solidFill>
                        <a:latin typeface="SassoonPrimaryInfant" pitchFamily="2"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Explore addition as counting on and subtraction as taking away.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Partitioning numbers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Bonds to 6, 7 and 8 (and subtraction facts).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dirty="0">
                        <a:solidFill>
                          <a:schemeClr val="bg1">
                            <a:lumMod val="50000"/>
                          </a:schemeClr>
                        </a:solidFill>
                        <a:latin typeface="SassoonPrimaryInfant"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SassoonPrimaryInfant" pitchFamily="2" charset="0"/>
                        </a:rPr>
                        <a:t>Calendar and time</a:t>
                      </a:r>
                    </a:p>
                    <a:p>
                      <a:pPr marL="171450" indent="-171450" algn="ctr">
                        <a:buFont typeface="Arial" panose="020B0604020202020204" pitchFamily="34" charset="0"/>
                        <a:buChar char="•"/>
                      </a:pPr>
                      <a:r>
                        <a:rPr lang="en-US" sz="1000" dirty="0">
                          <a:latin typeface="SassoonPrimaryInfant" pitchFamily="2" charset="0"/>
                        </a:rPr>
                        <a:t>Days of the week</a:t>
                      </a:r>
                    </a:p>
                    <a:p>
                      <a:pPr marL="171450" indent="-171450" algn="ctr">
                        <a:buFont typeface="Arial" panose="020B0604020202020204" pitchFamily="34" charset="0"/>
                        <a:buChar char="•"/>
                      </a:pPr>
                      <a:r>
                        <a:rPr lang="en-US" sz="1000" dirty="0">
                          <a:latin typeface="SassoonPrimaryInfant" pitchFamily="2" charset="0"/>
                        </a:rPr>
                        <a:t>Seasons</a:t>
                      </a:r>
                    </a:p>
                    <a:p>
                      <a:pPr marL="171450" indent="-171450" algn="ctr">
                        <a:buFont typeface="Arial" panose="020B0604020202020204" pitchFamily="34" charset="0"/>
                        <a:buChar char="•"/>
                      </a:pPr>
                      <a:r>
                        <a:rPr lang="en-US" sz="1000" dirty="0">
                          <a:latin typeface="SassoonPrimaryInfant" pitchFamily="2" charset="0"/>
                        </a:rPr>
                        <a:t>Sequence daily events</a:t>
                      </a:r>
                      <a:endParaRPr lang="en-US" sz="1000" b="1" dirty="0">
                        <a:solidFill>
                          <a:schemeClr val="bg1">
                            <a:lumMod val="50000"/>
                          </a:schemeClr>
                        </a:solidFill>
                        <a:latin typeface="SassoonPrimaryInfant" pitchFamily="2" charset="0"/>
                        <a:cs typeface="Amatic SC" panose="00000500000000000000" pitchFamily="2" charset="-79"/>
                      </a:endParaRPr>
                    </a:p>
                    <a:p>
                      <a:pPr algn="ctr"/>
                      <a:endParaRPr lang="en-GB" sz="1100"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SassoonPrimaryInfant" pitchFamily="2" charset="0"/>
                        </a:rPr>
                        <a:t>Grouping and sharing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SassoonPrimaryInfant" pitchFamily="2" charset="0"/>
                        </a:rPr>
                        <a:t>Counting and sharing in equal groups •Grouping into fives and tens •Relationship between grouping and sharing</a:t>
                      </a:r>
                      <a:endParaRPr lang="en-GB" sz="1000" b="1" dirty="0">
                        <a:solidFill>
                          <a:schemeClr val="bg1">
                            <a:lumMod val="50000"/>
                          </a:schemeClr>
                        </a:solidFill>
                        <a:latin typeface="SassoonPrimaryInfant"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SassoonPrimaryInfant" pitchFamily="2" charset="0"/>
                        </a:rPr>
                        <a:t>Numbers within 20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SassoonPrimaryInfant" pitchFamily="2" charset="0"/>
                        </a:rPr>
                        <a:t>Count up to 10 objects •Represent, order and explore numbers to 15 •One more or fewer</a:t>
                      </a:r>
                      <a:endParaRPr lang="en-GB" sz="1000" b="1" dirty="0">
                        <a:solidFill>
                          <a:schemeClr val="bg1">
                            <a:lumMod val="50000"/>
                          </a:schemeClr>
                        </a:solidFill>
                        <a:latin typeface="SassoonPrimaryInfant" pitchFamily="2"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lumMod val="50000"/>
                            </a:schemeClr>
                          </a:solidFill>
                          <a:latin typeface="SassoonPrimaryInfant" pitchFamily="2" charset="0"/>
                        </a:rPr>
                        <a:t>Doubling and halving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latin typeface="SassoonPrimaryInfant" pitchFamily="2" charset="0"/>
                        </a:rPr>
                        <a:t>Doubling and halving &amp; the relationship between them </a:t>
                      </a:r>
                      <a:endParaRPr lang="en-GB" sz="1000" b="1" dirty="0">
                        <a:solidFill>
                          <a:schemeClr val="bg1">
                            <a:lumMod val="50000"/>
                          </a:schemeClr>
                        </a:solidFill>
                        <a:latin typeface="SassoonPrimaryInfant" pitchFamily="2" charset="0"/>
                        <a:cs typeface="Amatic SC" panose="00000500000000000000" pitchFamily="2" charset="-79"/>
                      </a:endParaRPr>
                    </a:p>
                    <a:p>
                      <a:pPr algn="ctr"/>
                      <a:endParaRPr lang="en-GB" sz="1800"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400" b="1" dirty="0">
                          <a:solidFill>
                            <a:schemeClr val="bg1">
                              <a:lumMod val="50000"/>
                            </a:schemeClr>
                          </a:solidFill>
                          <a:latin typeface="SassoonPrimaryInfant" pitchFamily="2" charset="0"/>
                        </a:rPr>
                        <a:t>Shape and pattern</a:t>
                      </a:r>
                    </a:p>
                    <a:p>
                      <a:pPr algn="ctr"/>
                      <a:r>
                        <a:rPr lang="en-US" sz="1000" dirty="0">
                          <a:latin typeface="SassoonPrimaryInfant" pitchFamily="2" charset="0"/>
                        </a:rPr>
                        <a:t>Describe and sort 2-D and 3-D shapes •Recognise, complete and create patterns</a:t>
                      </a:r>
                      <a:endParaRPr lang="en-GB" sz="1000" b="1" dirty="0">
                        <a:solidFill>
                          <a:schemeClr val="bg1">
                            <a:lumMod val="50000"/>
                          </a:schemeClr>
                        </a:solidFill>
                        <a:latin typeface="SassoonPrimaryInfant" pitchFamily="2" charset="0"/>
                      </a:endParaRPr>
                    </a:p>
                    <a:p>
                      <a:pPr algn="ctr"/>
                      <a:r>
                        <a:rPr lang="en-US" sz="1400" b="1" dirty="0">
                          <a:solidFill>
                            <a:schemeClr val="bg1">
                              <a:lumMod val="50000"/>
                            </a:schemeClr>
                          </a:solidFill>
                          <a:latin typeface="SassoonPrimaryInfant" pitchFamily="2" charset="0"/>
                        </a:rPr>
                        <a:t>Addition and subtraction within 20</a:t>
                      </a:r>
                    </a:p>
                    <a:p>
                      <a:pPr algn="ctr"/>
                      <a:r>
                        <a:rPr lang="en-US" sz="1000" dirty="0">
                          <a:latin typeface="SassoonPrimaryInfant" pitchFamily="2" charset="0"/>
                        </a:rPr>
                        <a:t>Commutativity •Explore addition and subtraction •Compare two amounts •Relationship between doubling and halving </a:t>
                      </a:r>
                      <a:endParaRPr lang="en-US" sz="1000" b="1" dirty="0">
                        <a:solidFill>
                          <a:schemeClr val="bg1">
                            <a:lumMod val="50000"/>
                          </a:schemeClr>
                        </a:solidFill>
                        <a:latin typeface="SassoonPrimaryInfant" pitchFamily="2" charset="0"/>
                      </a:endParaRPr>
                    </a:p>
                    <a:p>
                      <a:pPr algn="ctr"/>
                      <a:r>
                        <a:rPr lang="en-GB" sz="1400" b="1" dirty="0">
                          <a:solidFill>
                            <a:schemeClr val="bg1">
                              <a:lumMod val="50000"/>
                            </a:schemeClr>
                          </a:solidFill>
                          <a:latin typeface="SassoonPrimaryInfant" pitchFamily="2" charset="0"/>
                        </a:rPr>
                        <a:t>Money </a:t>
                      </a:r>
                    </a:p>
                    <a:p>
                      <a:pPr algn="ctr"/>
                      <a:r>
                        <a:rPr lang="en-US" sz="1000" dirty="0">
                          <a:latin typeface="SassoonPrimaryInfant" pitchFamily="2" charset="0"/>
                        </a:rPr>
                        <a:t>Coin recognition and values •Combinations to total 20p •Change from 10p </a:t>
                      </a:r>
                      <a:endParaRPr lang="en-GB" sz="1000" b="1" dirty="0">
                        <a:solidFill>
                          <a:schemeClr val="bg1">
                            <a:lumMod val="50000"/>
                          </a:schemeClr>
                        </a:solidFill>
                        <a:latin typeface="SassoonPrimaryInfant" pitchFamily="2" charset="0"/>
                      </a:endParaRPr>
                    </a:p>
                    <a:p>
                      <a:pPr algn="ctr"/>
                      <a:r>
                        <a:rPr lang="en-GB" sz="1400" b="1" dirty="0">
                          <a:solidFill>
                            <a:schemeClr val="bg1">
                              <a:lumMod val="50000"/>
                            </a:schemeClr>
                          </a:solidFill>
                          <a:latin typeface="SassoonPrimaryInfant" pitchFamily="2" charset="0"/>
                        </a:rPr>
                        <a:t>Measures</a:t>
                      </a:r>
                    </a:p>
                    <a:p>
                      <a:pPr algn="ctr"/>
                      <a:r>
                        <a:rPr lang="en-US" sz="1000" dirty="0">
                          <a:latin typeface="SassoonPrimaryInfant" pitchFamily="2" charset="0"/>
                        </a:rPr>
                        <a:t>Describe capacities •Compare volumes •Compare weights •Estimate, compare and order lengths </a:t>
                      </a:r>
                      <a:endParaRPr lang="en-GB" sz="1000" b="1" dirty="0">
                        <a:solidFill>
                          <a:schemeClr val="bg1">
                            <a:lumMod val="50000"/>
                          </a:schemeClr>
                        </a:solidFill>
                        <a:latin typeface="SassoonPrimaryInfant"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1400" b="1" dirty="0">
                          <a:solidFill>
                            <a:schemeClr val="bg1">
                              <a:lumMod val="50000"/>
                            </a:schemeClr>
                          </a:solidFill>
                        </a:rPr>
                        <a:t>Depth of numbers within 20 </a:t>
                      </a:r>
                    </a:p>
                    <a:p>
                      <a:pPr algn="ctr"/>
                      <a:r>
                        <a:rPr lang="en-US" sz="1000" dirty="0"/>
                        <a:t>Explore numbers and strategies •Recognise and extend patterns •Apply number, shape and measures knowledge •Count forwards and backwards</a:t>
                      </a:r>
                      <a:endParaRPr lang="en-US" sz="1000" b="1" dirty="0">
                        <a:solidFill>
                          <a:schemeClr val="bg1">
                            <a:lumMod val="50000"/>
                          </a:schemeClr>
                        </a:solidFill>
                      </a:endParaRPr>
                    </a:p>
                    <a:p>
                      <a:pPr algn="ctr"/>
                      <a:r>
                        <a:rPr lang="en-GB" sz="1400" b="1" dirty="0">
                          <a:solidFill>
                            <a:schemeClr val="bg1">
                              <a:lumMod val="50000"/>
                            </a:schemeClr>
                          </a:solidFill>
                        </a:rPr>
                        <a:t>Numbers beyond 20 </a:t>
                      </a:r>
                    </a:p>
                    <a:p>
                      <a:pPr algn="ctr"/>
                      <a:r>
                        <a:rPr lang="en-US" sz="1000" dirty="0"/>
                        <a:t>One more one less •Estimate and count •Grouping and sharing</a:t>
                      </a:r>
                      <a:endParaRPr lang="en-US" sz="1000" b="1" dirty="0">
                        <a:solidFill>
                          <a:schemeClr val="bg1">
                            <a:lumMod val="50000"/>
                          </a:schemeClr>
                        </a:solidFill>
                        <a:latin typeface="+mn-lt"/>
                        <a:cs typeface="Amatic SC" panose="00000500000000000000" pitchFamily="2" charset="-79"/>
                      </a:endParaRPr>
                    </a:p>
                    <a:p>
                      <a:pPr algn="ctr"/>
                      <a:endParaRPr lang="en-GB" sz="18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b="1" dirty="0">
                          <a:solidFill>
                            <a:schemeClr val="bg1">
                              <a:lumMod val="50000"/>
                            </a:schemeClr>
                          </a:solidFill>
                          <a:latin typeface="SassoonPrimaryInfant" pitchFamily="2" charset="0"/>
                        </a:rPr>
                        <a:t>Depth of numbers within 10 </a:t>
                      </a:r>
                    </a:p>
                    <a:p>
                      <a:pPr marL="171450" indent="-171450" algn="ctr">
                        <a:buFont typeface="Arial" panose="020B0604020202020204" pitchFamily="34" charset="0"/>
                        <a:buChar char="•"/>
                      </a:pPr>
                      <a:r>
                        <a:rPr lang="en-US" sz="1000" dirty="0">
                          <a:latin typeface="SassoonPrimaryInfant" pitchFamily="2" charset="0"/>
                        </a:rPr>
                        <a:t>Explore numbers and strategies.</a:t>
                      </a:r>
                    </a:p>
                    <a:p>
                      <a:pPr marL="171450" indent="-171450" algn="ctr">
                        <a:buFont typeface="Arial" panose="020B0604020202020204" pitchFamily="34" charset="0"/>
                        <a:buChar char="•"/>
                      </a:pPr>
                      <a:r>
                        <a:rPr lang="en-US" sz="1000" dirty="0">
                          <a:latin typeface="SassoonPrimaryInfant" pitchFamily="2" charset="0"/>
                        </a:rPr>
                        <a:t>Number bonds to 5.</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dirty="0">
                          <a:latin typeface="SassoonPrimaryInfant" pitchFamily="2" charset="0"/>
                        </a:rPr>
                        <a:t>Number bonds to 10.</a:t>
                      </a:r>
                    </a:p>
                    <a:p>
                      <a:pPr marL="171450" indent="-171450" algn="ctr">
                        <a:buFont typeface="Arial" panose="020B0604020202020204" pitchFamily="34" charset="0"/>
                        <a:buChar char="•"/>
                      </a:pPr>
                      <a:r>
                        <a:rPr lang="en-US" sz="1000" dirty="0">
                          <a:latin typeface="SassoonPrimaryInfant" pitchFamily="2" charset="0"/>
                        </a:rPr>
                        <a:t>Composition of numbers to 10.</a:t>
                      </a:r>
                    </a:p>
                    <a:p>
                      <a:pPr marL="171450" indent="-171450" algn="ctr">
                        <a:buFont typeface="Arial" panose="020B0604020202020204" pitchFamily="34" charset="0"/>
                        <a:buChar char="•"/>
                      </a:pPr>
                      <a:r>
                        <a:rPr lang="en-US" sz="1000" dirty="0">
                          <a:latin typeface="SassoonPrimaryInfant" pitchFamily="2" charset="0"/>
                        </a:rPr>
                        <a:t>Double facts.</a:t>
                      </a:r>
                    </a:p>
                    <a:p>
                      <a:pPr algn="ctr"/>
                      <a:endParaRPr lang="en-US" sz="1000" dirty="0">
                        <a:latin typeface="SassoonPrimaryInfant" pitchFamily="2" charset="0"/>
                      </a:endParaRPr>
                    </a:p>
                    <a:p>
                      <a:pPr algn="ctr"/>
                      <a:r>
                        <a:rPr lang="en-GB" sz="1200" b="1" dirty="0">
                          <a:solidFill>
                            <a:schemeClr val="bg1">
                              <a:lumMod val="50000"/>
                            </a:schemeClr>
                          </a:solidFill>
                          <a:latin typeface="SassoonPrimaryInfant" pitchFamily="2" charset="0"/>
                        </a:rPr>
                        <a:t>Numerical patterns</a:t>
                      </a:r>
                    </a:p>
                    <a:p>
                      <a:pPr marL="171450" indent="-171450" algn="ctr">
                        <a:buFont typeface="Arial" panose="020B0604020202020204" pitchFamily="34" charset="0"/>
                        <a:buChar char="•"/>
                      </a:pPr>
                      <a:r>
                        <a:rPr lang="en-US" sz="1000" dirty="0">
                          <a:latin typeface="SassoonPrimaryInfant" pitchFamily="2" charset="0"/>
                        </a:rPr>
                        <a:t>Count beyond 20.</a:t>
                      </a:r>
                    </a:p>
                    <a:p>
                      <a:pPr marL="171450" indent="-171450" algn="ctr">
                        <a:buFont typeface="Arial" panose="020B0604020202020204" pitchFamily="34" charset="0"/>
                        <a:buChar char="•"/>
                      </a:pPr>
                      <a:r>
                        <a:rPr lang="en-US" sz="1000" dirty="0">
                          <a:latin typeface="SassoonPrimaryInfant" pitchFamily="2" charset="0"/>
                        </a:rPr>
                        <a:t>Count forwards and backwards.</a:t>
                      </a:r>
                    </a:p>
                    <a:p>
                      <a:pPr marL="171450" indent="-171450" algn="ctr">
                        <a:buFont typeface="Arial" panose="020B0604020202020204" pitchFamily="34" charset="0"/>
                        <a:buChar char="•"/>
                      </a:pPr>
                      <a:r>
                        <a:rPr lang="en-US" sz="1000" dirty="0">
                          <a:latin typeface="SassoonPrimaryInfant" pitchFamily="2" charset="0"/>
                        </a:rPr>
                        <a:t>Compare numbers.</a:t>
                      </a:r>
                    </a:p>
                    <a:p>
                      <a:pPr marL="171450" indent="-171450" algn="ctr">
                        <a:buFont typeface="Arial" panose="020B0604020202020204" pitchFamily="34" charset="0"/>
                        <a:buChar char="•"/>
                      </a:pPr>
                      <a:r>
                        <a:rPr lang="en-US" sz="1000" dirty="0">
                          <a:latin typeface="SassoonPrimaryInfant" pitchFamily="2" charset="0"/>
                        </a:rPr>
                        <a:t>Even and odds</a:t>
                      </a:r>
                    </a:p>
                    <a:p>
                      <a:pPr marL="171450" indent="-171450" algn="ctr">
                        <a:buFont typeface="Arial" panose="020B0604020202020204" pitchFamily="34" charset="0"/>
                        <a:buChar char="•"/>
                      </a:pPr>
                      <a:r>
                        <a:rPr lang="en-US" sz="1000" dirty="0">
                          <a:latin typeface="SassoonPrimaryInfant" pitchFamily="2" charset="0"/>
                        </a:rPr>
                        <a:t>Grouping and sharing</a:t>
                      </a:r>
                      <a:endParaRPr lang="en-US" sz="1000" b="1" dirty="0">
                        <a:solidFill>
                          <a:schemeClr val="bg1">
                            <a:lumMod val="50000"/>
                          </a:schemeClr>
                        </a:solidFill>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7874" y="68140"/>
            <a:ext cx="618138" cy="618138"/>
          </a:xfrm>
          <a:prstGeom prst="rect">
            <a:avLst/>
          </a:prstGeom>
        </p:spPr>
      </p:pic>
      <p:pic>
        <p:nvPicPr>
          <p:cNvPr id="5" name="Picture 4">
            <a:extLst>
              <a:ext uri="{FF2B5EF4-FFF2-40B4-BE49-F238E27FC236}">
                <a16:creationId xmlns:a16="http://schemas.microsoft.com/office/drawing/2014/main" id="{01369E10-1945-43C5-BBCF-EED95B181838}"/>
              </a:ext>
            </a:extLst>
          </p:cNvPr>
          <p:cNvPicPr>
            <a:picLocks noChangeAspect="1"/>
          </p:cNvPicPr>
          <p:nvPr/>
        </p:nvPicPr>
        <p:blipFill>
          <a:blip r:embed="rId3"/>
          <a:stretch>
            <a:fillRect/>
          </a:stretch>
        </p:blipFill>
        <p:spPr>
          <a:xfrm>
            <a:off x="500232" y="208955"/>
            <a:ext cx="675936" cy="733115"/>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19704448"/>
              </p:ext>
            </p:extLst>
          </p:nvPr>
        </p:nvGraphicFramePr>
        <p:xfrm>
          <a:off x="262488" y="492233"/>
          <a:ext cx="11459364" cy="606552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52906">
                  <a:extLst>
                    <a:ext uri="{9D8B030D-6E8A-4147-A177-3AD203B41FA5}">
                      <a16:colId xmlns:a16="http://schemas.microsoft.com/office/drawing/2014/main" val="872926247"/>
                    </a:ext>
                  </a:extLst>
                </a:gridCol>
                <a:gridCol w="1484146">
                  <a:extLst>
                    <a:ext uri="{9D8B030D-6E8A-4147-A177-3AD203B41FA5}">
                      <a16:colId xmlns:a16="http://schemas.microsoft.com/office/drawing/2014/main" val="4138297329"/>
                    </a:ext>
                  </a:extLst>
                </a:gridCol>
                <a:gridCol w="1592916">
                  <a:extLst>
                    <a:ext uri="{9D8B030D-6E8A-4147-A177-3AD203B41FA5}">
                      <a16:colId xmlns:a16="http://schemas.microsoft.com/office/drawing/2014/main" val="1315738151"/>
                    </a:ext>
                  </a:extLst>
                </a:gridCol>
                <a:gridCol w="1681188">
                  <a:extLst>
                    <a:ext uri="{9D8B030D-6E8A-4147-A177-3AD203B41FA5}">
                      <a16:colId xmlns:a16="http://schemas.microsoft.com/office/drawing/2014/main" val="3988634335"/>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38116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Autumn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panose="00000500000000000000" pitchFamily="2" charset="-79"/>
                          <a:cs typeface="Amatic SC" panose="00000500000000000000" pitchFamily="2" charset="-79"/>
                        </a:rPr>
                        <a:t>Autumn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Spring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Spring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Summer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193847">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b="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3847">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Past and Present</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People, Culture and Communities</a:t>
                      </a:r>
                    </a:p>
                    <a:p>
                      <a:pPr algn="ctr"/>
                      <a:endParaRPr lang="en-US" sz="1600" b="1" dirty="0">
                        <a:latin typeface="Amatic SC" panose="00000500000000000000" pitchFamily="2" charset="-79"/>
                        <a:cs typeface="Amatic SC" panose="00000500000000000000" pitchFamily="2" charset="-79"/>
                      </a:endParaRPr>
                    </a:p>
                    <a:p>
                      <a:pPr algn="ctr"/>
                      <a:r>
                        <a:rPr lang="en-US" sz="1600" b="1" dirty="0">
                          <a:solidFill>
                            <a:srgbClr val="00B050"/>
                          </a:solidFill>
                          <a:latin typeface="Amatic SC" panose="00000500000000000000" pitchFamily="2" charset="-79"/>
                          <a:cs typeface="Amatic SC" panose="00000500000000000000" pitchFamily="2" charset="-79"/>
                        </a:rPr>
                        <a:t>The Natural World</a:t>
                      </a:r>
                    </a:p>
                    <a:p>
                      <a:pPr algn="ctr"/>
                      <a:r>
                        <a:rPr lang="en-US" sz="1200" b="1" dirty="0">
                          <a:solidFill>
                            <a:schemeClr val="tx1"/>
                          </a:solidFill>
                          <a:latin typeface="Amatic SC" panose="00000500000000000000" pitchFamily="2" charset="-79"/>
                          <a:cs typeface="Amatic SC" panose="00000500000000000000" pitchFamily="2" charset="-79"/>
                        </a:rPr>
                        <a:t>Science / Wellie Wednesday</a:t>
                      </a: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RE / Festivals </a:t>
                      </a:r>
                    </a:p>
                    <a:p>
                      <a:pPr algn="ctr"/>
                      <a:endParaRPr lang="en-US" sz="600" b="1" dirty="0">
                        <a:latin typeface="SassoonPrimaryInfant" pitchFamily="2" charset="0"/>
                        <a:cs typeface="Amatic SC" panose="00000500000000000000" pitchFamily="2" charset="-79"/>
                      </a:endParaRPr>
                    </a:p>
                    <a:p>
                      <a:pPr algn="ctr"/>
                      <a:r>
                        <a:rPr lang="en-US" sz="600" dirty="0">
                          <a:latin typeface="SassoonPrimaryInfant" pitchFamily="2" charset="0"/>
                        </a:rPr>
                        <a:t>Our RE Curriculum enables children to develop a positive sense of themselves and others and learn how to form positive and respectful relationships. </a:t>
                      </a:r>
                    </a:p>
                    <a:p>
                      <a:pPr algn="ctr"/>
                      <a:endParaRPr lang="en-US" sz="200" dirty="0">
                        <a:latin typeface="SassoonPrimaryInfant" pitchFamily="2" charset="0"/>
                      </a:endParaRPr>
                    </a:p>
                    <a:p>
                      <a:pPr algn="ctr"/>
                      <a:r>
                        <a:rPr lang="en-US" sz="600" dirty="0">
                          <a:latin typeface="SassoonPrimaryInfant" pitchFamily="2" charset="0"/>
                        </a:rPr>
                        <a:t> They will begin to understand and value the differences of individuals and groups within their own community. </a:t>
                      </a:r>
                    </a:p>
                    <a:p>
                      <a:pPr algn="ctr"/>
                      <a:endParaRPr lang="en-US" sz="200" dirty="0">
                        <a:latin typeface="SassoonPrimaryInfant" pitchFamily="2" charset="0"/>
                      </a:endParaRPr>
                    </a:p>
                    <a:p>
                      <a:pPr algn="ctr"/>
                      <a:r>
                        <a:rPr lang="en-US" sz="600" dirty="0">
                          <a:latin typeface="SassoonPrimaryInfant" pitchFamily="2" charset="0"/>
                        </a:rPr>
                        <a:t>Children will have opportunity to develop their emerging moral and cultural awareness.</a:t>
                      </a:r>
                      <a:endParaRPr lang="en-US" sz="600" b="1"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800" b="0" dirty="0">
                          <a:latin typeface="SassoonPrimaryInfant" pitchFamily="2" charset="0"/>
                        </a:rPr>
                        <a:t>Understanding the world involves guiding children to make sense of their physical world and their community.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79381019"/>
                  </a:ext>
                </a:extLst>
              </a:tr>
              <a:tr h="2597634">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Identifying their family. Commenting on photos of their family; naming who they can see and of what relation they are to them.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Can talk about what they do with their family and places they have been with their family. Can draw similarities and make comparisons between other families. </a:t>
                      </a:r>
                      <a:r>
                        <a:rPr lang="en-US" sz="700" kern="1200" dirty="0">
                          <a:solidFill>
                            <a:schemeClr val="dk1"/>
                          </a:solidFill>
                          <a:effectLst/>
                          <a:latin typeface="SassoonPrimaryInfant" pitchFamily="2" charset="0"/>
                          <a:ea typeface="+mn-ea"/>
                          <a:cs typeface="+mn-cs"/>
                        </a:rPr>
                        <a:t>Name and describe people who</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Navigating around our classroom and outdoor areas. Create treasure hunts to find places/ objects within our learning environment.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Introduce children to different occupations.</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Listen out for and make note of children’s discussion between themselves regarding their experience of past birthday celebrations.</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Explore the natural world around them, making observations and identify important changes and seasons during Wellie Wednesday.</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Describe what they see, hear, and feel during Wellie Wednesday</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Name parts of our body - Science</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Explore senses through experiments - Science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Stranger danger (based on Jack and the beanstalk). Talking about occupations and how to identify strangers that can help them when they are in need.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Can talk about what they have done with their families during Christmas’ in the past.  </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Show photos of how Christmas used to be celebrated in the past.  Use world maps to show children where some stories are based. Use the Jolly Postman to draw information from a map and begin to understand why maps are so important to postmen.</a:t>
                      </a:r>
                    </a:p>
                    <a:p>
                      <a:pPr marL="171450" lvl="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To introduce children to a range of fictional characters and creatures from stories and to begin to differentiate these characters from real people in their lives.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kern="1200" dirty="0">
                          <a:solidFill>
                            <a:srgbClr val="00B050"/>
                          </a:solidFill>
                          <a:effectLst/>
                          <a:latin typeface="SassoonPrimaryInfant" pitchFamily="2" charset="0"/>
                          <a:ea typeface="+mn-ea"/>
                          <a:cs typeface="+mn-cs"/>
                        </a:rPr>
                        <a:t>Continue to make observations about the natural world around them and identify changes within seasons during Wellie Wednesday.</a:t>
                      </a:r>
                      <a:endParaRPr lang="en-GB" sz="700" kern="1200" dirty="0">
                        <a:solidFill>
                          <a:schemeClr val="dk1"/>
                        </a:solidFill>
                        <a:effectLst/>
                        <a:latin typeface="SassoonPrimaryInfant" pitchFamily="2" charset="0"/>
                        <a:ea typeface="+mn-ea"/>
                        <a:cs typeface="+mn-cs"/>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kern="1200" dirty="0">
                          <a:solidFill>
                            <a:srgbClr val="00B050"/>
                          </a:solidFill>
                          <a:effectLst/>
                          <a:latin typeface="SassoonPrimaryInfant" pitchFamily="2" charset="0"/>
                          <a:ea typeface="+mn-ea"/>
                          <a:cs typeface="+mn-cs"/>
                        </a:rPr>
                        <a:t>Name, explore and sort different materials - Science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To compare UK with Arctic and Antarctic</a:t>
                      </a:r>
                    </a:p>
                    <a:p>
                      <a:pPr marL="171450" indent="-1714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Explore famous expeditions to the Antarctic</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kern="1200" dirty="0">
                          <a:solidFill>
                            <a:schemeClr val="dk1"/>
                          </a:solidFill>
                          <a:effectLst/>
                          <a:latin typeface="SassoonPrimaryInfant" pitchFamily="2" charset="0"/>
                          <a:ea typeface="+mn-ea"/>
                          <a:cs typeface="+mn-cs"/>
                        </a:rPr>
                        <a:t>Share different cultures versions of famous fairy tales. </a:t>
                      </a:r>
                    </a:p>
                    <a:p>
                      <a:pPr marL="17145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Share non-fiction texts that offer an insight into contrasting environments.</a:t>
                      </a:r>
                      <a:endParaRPr lang="en-GB" sz="700" kern="1200" dirty="0">
                        <a:solidFill>
                          <a:schemeClr val="dk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Use images, video clips, shared texts and other resources to bring the wider world into the classroom.</a:t>
                      </a:r>
                    </a:p>
                    <a:p>
                      <a:pPr marL="171450" lvl="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Listen to what children say about what they see</a:t>
                      </a:r>
                      <a:endParaRPr lang="en-GB" sz="700" kern="1200" dirty="0">
                        <a:solidFill>
                          <a:schemeClr val="dk1"/>
                        </a:solidFill>
                        <a:effectLst/>
                        <a:latin typeface="SassoonPrimaryInfant" pitchFamily="2" charset="0"/>
                        <a:ea typeface="+mn-ea"/>
                        <a:cs typeface="+mn-cs"/>
                      </a:endParaRPr>
                    </a:p>
                    <a:p>
                      <a:pPr marL="0" lvl="0" indent="0" algn="ctr">
                        <a:buFont typeface="Arial" panose="020B0604020202020204" pitchFamily="34" charset="0"/>
                        <a:buNone/>
                      </a:pPr>
                      <a:endParaRPr lang="en-US" sz="700" kern="1200" dirty="0">
                        <a:solidFill>
                          <a:schemeClr val="dk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Winter – Ice experiments </a:t>
                      </a: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Observations of animals and their needs – Science</a:t>
                      </a: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Comparing similarities and differences between animals – Science</a:t>
                      </a: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Carnivores/ herbivores and omnivores.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lvl="0" indent="-171450" algn="ctr">
                        <a:buFont typeface="Arial" panose="020B0604020202020204" pitchFamily="34" charset="0"/>
                        <a:buChar char="•"/>
                      </a:pPr>
                      <a:r>
                        <a:rPr lang="en-GB" sz="700" kern="1200" dirty="0">
                          <a:solidFill>
                            <a:schemeClr val="tx1"/>
                          </a:solidFill>
                          <a:effectLst/>
                          <a:latin typeface="SassoonPrimaryInfant" pitchFamily="2" charset="0"/>
                          <a:ea typeface="+mn-ea"/>
                          <a:cs typeface="+mn-cs"/>
                        </a:rPr>
                        <a:t>Introduce the children to recycling and how it can take care of our world. Look at what rubbish can do to our environment and animals. </a:t>
                      </a:r>
                      <a:r>
                        <a:rPr lang="en-US" sz="700" kern="1200" dirty="0">
                          <a:solidFill>
                            <a:schemeClr val="tx1"/>
                          </a:solidFill>
                          <a:effectLst/>
                          <a:latin typeface="SassoonPrimaryInfant" pitchFamily="2" charset="0"/>
                          <a:ea typeface="+mn-ea"/>
                          <a:cs typeface="+mn-cs"/>
                        </a:rPr>
                        <a:t>Create opportunities to discuss how we care for the natural world around us.</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Compare old and new toys</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Explore toys from around the world</a:t>
                      </a:r>
                      <a:endParaRPr lang="en-GB" sz="700" kern="1200" dirty="0">
                        <a:solidFill>
                          <a:schemeClr val="tx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GB" sz="700" kern="1200" dirty="0">
                          <a:solidFill>
                            <a:schemeClr val="tx1"/>
                          </a:solidFill>
                          <a:effectLst/>
                          <a:latin typeface="SassoonPrimaryInfant" pitchFamily="2" charset="0"/>
                          <a:ea typeface="+mn-ea"/>
                          <a:cs typeface="+mn-cs"/>
                        </a:rPr>
                        <a:t>Can children make comments on the weather, culture, clothing, housing. </a:t>
                      </a:r>
                    </a:p>
                    <a:p>
                      <a:pPr marL="171450" lvl="0" indent="-171450" algn="ctr">
                        <a:buFont typeface="Arial" panose="020B0604020202020204" pitchFamily="34" charset="0"/>
                        <a:buChar char="•"/>
                      </a:pPr>
                      <a:r>
                        <a:rPr lang="en-US" sz="700" kern="1200" dirty="0">
                          <a:solidFill>
                            <a:schemeClr val="tx1"/>
                          </a:solidFill>
                          <a:effectLst/>
                          <a:latin typeface="SassoonPrimaryInfant" pitchFamily="2" charset="0"/>
                          <a:ea typeface="+mn-ea"/>
                          <a:cs typeface="+mn-cs"/>
                        </a:rPr>
                        <a:t>Draw children’s attention to the immediate environment, introducing and modelling new vocabulary where appropriate. </a:t>
                      </a:r>
                      <a:endParaRPr lang="en-GB" sz="700" kern="1200" dirty="0">
                        <a:solidFill>
                          <a:schemeClr val="tx1"/>
                        </a:solidFill>
                        <a:effectLst/>
                        <a:latin typeface="SassoonPrimaryInfant" pitchFamily="2" charset="0"/>
                        <a:ea typeface="+mn-ea"/>
                        <a:cs typeface="+mn-cs"/>
                      </a:endParaRPr>
                    </a:p>
                    <a:p>
                      <a:pPr marL="171450" lvl="0" indent="-171450" algn="ctr">
                        <a:buFont typeface="Arial" panose="020B0604020202020204" pitchFamily="34" charset="0"/>
                        <a:buChar char="•"/>
                      </a:pPr>
                      <a:endParaRPr lang="en-US" sz="700" kern="1200" dirty="0">
                        <a:solidFill>
                          <a:schemeClr val="tx1"/>
                        </a:solidFill>
                        <a:effectLst/>
                        <a:latin typeface="SassoonPrimaryInfant" pitchFamily="2" charset="0"/>
                        <a:ea typeface="+mn-ea"/>
                        <a:cs typeface="+mn-cs"/>
                      </a:endParaRPr>
                    </a:p>
                    <a:p>
                      <a:pPr marL="171450" lvl="0" indent="-171450" algn="ctr">
                        <a:buFont typeface="Arial" panose="020B0604020202020204" pitchFamily="34" charset="0"/>
                        <a:buChar char="•"/>
                      </a:pPr>
                      <a:r>
                        <a:rPr lang="en-US" sz="700" kern="1200" dirty="0">
                          <a:solidFill>
                            <a:srgbClr val="00B050"/>
                          </a:solidFill>
                          <a:effectLst/>
                          <a:latin typeface="SassoonPrimaryInfant" pitchFamily="2" charset="0"/>
                          <a:ea typeface="+mn-ea"/>
                          <a:cs typeface="+mn-cs"/>
                        </a:rPr>
                        <a:t>Change in living things – Changes in the leaves/plants, weather, season.</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Explore the world around us and see how it changes as we enter Spring.</a:t>
                      </a:r>
                    </a:p>
                    <a:p>
                      <a:pPr marL="171450" lvl="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Building ‘Bug Homes’ and our ‘Bug Hotel’ – Wellie Wednesday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kern="1200" dirty="0">
                          <a:solidFill>
                            <a:srgbClr val="00B050"/>
                          </a:solidFill>
                          <a:effectLst/>
                          <a:latin typeface="SassoonPrimaryInfant" pitchFamily="2" charset="0"/>
                          <a:ea typeface="+mn-ea"/>
                          <a:cs typeface="+mn-cs"/>
                        </a:rPr>
                        <a:t>Encourage interactions with the outdoors to foster curiosity and give children freedom to touch, smell and hear the natural world around them during hands-on experiences. </a:t>
                      </a:r>
                      <a:endParaRPr lang="en-GB" sz="700" kern="1200" dirty="0">
                        <a:solidFill>
                          <a:srgbClr val="00B050"/>
                        </a:solidFill>
                        <a:effectLst/>
                        <a:latin typeface="SassoonPrimaryInfant" pitchFamily="2"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285750" indent="-2857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Where do plants grow in our school? </a:t>
                      </a:r>
                    </a:p>
                    <a:p>
                      <a:pPr marL="285750" indent="-2857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Map out different plant around our school</a:t>
                      </a:r>
                    </a:p>
                    <a:p>
                      <a:pPr marL="285750" indent="-285750" algn="ctr">
                        <a:buFont typeface="Arial" panose="020B0604020202020204" pitchFamily="34" charset="0"/>
                        <a:buChar char="•"/>
                      </a:pPr>
                      <a:r>
                        <a:rPr lang="en-GB" sz="700" kern="1200" dirty="0">
                          <a:solidFill>
                            <a:schemeClr val="dk1"/>
                          </a:solidFill>
                          <a:effectLst/>
                          <a:latin typeface="SassoonPrimaryInfant" pitchFamily="2" charset="0"/>
                          <a:ea typeface="+mn-ea"/>
                          <a:cs typeface="+mn-cs"/>
                        </a:rPr>
                        <a:t>Compare where we live to different places around the world and what grows there (hot and cold places).</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Understand the effects of changing seasons around me.</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Plant seeds and explore what they need to help them grow.</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Identify some plants and trees.</a:t>
                      </a:r>
                    </a:p>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rgbClr val="00B050"/>
                          </a:solidFill>
                          <a:effectLst/>
                          <a:latin typeface="SassoonPrimaryInfant" pitchFamily="2" charset="0"/>
                          <a:ea typeface="+mn-ea"/>
                          <a:cs typeface="+mn-cs"/>
                        </a:rPr>
                        <a:t>Continue to construct ‘Bug’ hotel and mini bug homes</a:t>
                      </a:r>
                      <a:endParaRPr lang="en-GB" sz="700" kern="1200" dirty="0">
                        <a:solidFill>
                          <a:srgbClr val="00B050"/>
                        </a:solidFill>
                        <a:effectLst/>
                        <a:latin typeface="SassoonPrimaryInfant" pitchFamily="2"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gn="ctr">
                        <a:buFont typeface="Arial" panose="020B0604020202020204" pitchFamily="34" charset="0"/>
                        <a:buChar char="•"/>
                      </a:pPr>
                      <a:r>
                        <a:rPr lang="en-US" sz="700" kern="1200" dirty="0" err="1">
                          <a:solidFill>
                            <a:schemeClr val="dk1"/>
                          </a:solidFill>
                          <a:effectLst/>
                          <a:latin typeface="SassoonPrimaryInfant" pitchFamily="2" charset="0"/>
                          <a:ea typeface="+mn-ea"/>
                          <a:cs typeface="+mn-cs"/>
                        </a:rPr>
                        <a:t>Seasides</a:t>
                      </a:r>
                      <a:r>
                        <a:rPr lang="en-US" sz="700" kern="1200" dirty="0">
                          <a:solidFill>
                            <a:schemeClr val="dk1"/>
                          </a:solidFill>
                          <a:effectLst/>
                          <a:latin typeface="SassoonPrimaryInfant" pitchFamily="2" charset="0"/>
                          <a:ea typeface="+mn-ea"/>
                          <a:cs typeface="+mn-cs"/>
                        </a:rPr>
                        <a:t> long </a:t>
                      </a:r>
                      <a:r>
                        <a:rPr lang="en-US" sz="700" kern="1200">
                          <a:solidFill>
                            <a:schemeClr val="dk1"/>
                          </a:solidFill>
                          <a:effectLst/>
                          <a:latin typeface="SassoonPrimaryInfant" pitchFamily="2" charset="0"/>
                          <a:ea typeface="+mn-ea"/>
                          <a:cs typeface="+mn-cs"/>
                        </a:rPr>
                        <a:t>ago  </a:t>
                      </a:r>
                      <a:endParaRPr lang="en-GB" sz="7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Share non-fiction texts that offer an insight into contrasting environments.</a:t>
                      </a:r>
                      <a:endParaRPr lang="en-GB" sz="7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700" kern="1200" dirty="0">
                          <a:solidFill>
                            <a:schemeClr val="dk1"/>
                          </a:solidFill>
                          <a:effectLst/>
                          <a:latin typeface="SassoonPrimaryInfant" pitchFamily="2" charset="0"/>
                          <a:ea typeface="+mn-ea"/>
                          <a:cs typeface="+mn-cs"/>
                        </a:rPr>
                        <a:t>Listen to how children communicate their understanding of their own environment and contrasting environments through conversation and in play.</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kern="1200" dirty="0">
                          <a:solidFill>
                            <a:schemeClr val="dk1"/>
                          </a:solidFill>
                          <a:effectLst/>
                          <a:latin typeface="SassoonPrimaryInfant" pitchFamily="2" charset="0"/>
                          <a:ea typeface="+mn-ea"/>
                          <a:cs typeface="+mn-cs"/>
                        </a:rPr>
                        <a:t>Environments – Features of local environment Maps of local area Comparing places on Google Earth – how are they similar/different?</a:t>
                      </a:r>
                      <a:endParaRPr lang="en-GB" sz="7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Minibeast hunts – Wellie Wednesday /Science</a:t>
                      </a:r>
                    </a:p>
                    <a:p>
                      <a:pPr marL="17145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Observing, describing, drawing and comparing minibeasts.</a:t>
                      </a:r>
                    </a:p>
                    <a:p>
                      <a:pPr marL="171450" indent="-171450" algn="ctr">
                        <a:buFont typeface="Arial" panose="020B0604020202020204" pitchFamily="34" charset="0"/>
                        <a:buChar char="•"/>
                      </a:pPr>
                      <a:r>
                        <a:rPr lang="en-GB" sz="700" kern="1200" dirty="0">
                          <a:solidFill>
                            <a:srgbClr val="00B050"/>
                          </a:solidFill>
                          <a:effectLst/>
                          <a:latin typeface="SassoonPrimaryInfant" pitchFamily="2" charset="0"/>
                          <a:ea typeface="+mn-ea"/>
                          <a:cs typeface="+mn-cs"/>
                        </a:rPr>
                        <a:t>Make minibeast homes</a:t>
                      </a:r>
                      <a:r>
                        <a:rPr lang="en-GB" sz="700" kern="1200" dirty="0">
                          <a:solidFill>
                            <a:schemeClr val="dk1"/>
                          </a:solidFill>
                          <a:effectLst/>
                          <a:latin typeface="SassoonPrimaryInfant" pitchFamily="2" charset="0"/>
                          <a:ea typeface="+mn-ea"/>
                          <a:cs typeface="+mn-cs"/>
                        </a:rPr>
                        <a: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0">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SassoonPrimaryInfant" pitchFamily="2" charset="0"/>
                        </a:rPr>
                        <a:t>Agreed syllabus: </a:t>
                      </a:r>
                      <a:r>
                        <a:rPr lang="en-GB" sz="800" b="1" dirty="0">
                          <a:solidFill>
                            <a:schemeClr val="bg1">
                              <a:lumMod val="50000"/>
                            </a:schemeClr>
                          </a:solidFill>
                          <a:latin typeface="SassoonPrimaryInfant" pitchFamily="2" charset="0"/>
                        </a:rPr>
                        <a:t>How can people show they belong together?</a:t>
                      </a:r>
                      <a:endParaRPr lang="en-GB" sz="800" b="1" dirty="0">
                        <a:solidFill>
                          <a:schemeClr val="bg1">
                            <a:lumMod val="50000"/>
                          </a:schemeClr>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Harvest (UK and around the world)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n-lt"/>
                        </a:rPr>
                        <a:t>Which people are special and why?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Hannukah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1" dirty="0">
                          <a:solidFill>
                            <a:schemeClr val="bg1">
                              <a:lumMod val="50000"/>
                            </a:schemeClr>
                          </a:solidFill>
                          <a:latin typeface="SassoonPrimaryInfant" pitchFamily="2" charset="0"/>
                        </a:rPr>
                        <a:t>Understanding Christianity : Why does Christmas matter to Christians?</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Christmas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SassoonPrimaryInfant" pitchFamily="2" charset="0"/>
                        </a:rPr>
                        <a:t>Agreed syllabus: Who are the people in sacred stories and why might they still be important today?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Shrove Tuesday / Ash Wednesday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rPr>
                        <a:t>Chinese New Year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1" dirty="0">
                          <a:solidFill>
                            <a:schemeClr val="bg1">
                              <a:lumMod val="50000"/>
                            </a:schemeClr>
                          </a:solidFill>
                          <a:latin typeface="SassoonPrimaryInfant" pitchFamily="2" charset="0"/>
                        </a:rPr>
                        <a:t>Understanding Christianity :  Why do Christians put a cross in an Easter garden?</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rPr>
                        <a:t>Palm Sunday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rPr>
                        <a:t>Good Friday</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0" dirty="0">
                          <a:solidFill>
                            <a:schemeClr val="tx1"/>
                          </a:solidFill>
                          <a:effectLst/>
                          <a:latin typeface="SassoonPrimaryInfant" pitchFamily="2" charset="0"/>
                          <a:ea typeface="Calibri" panose="020F0502020204030204" pitchFamily="34" charset="0"/>
                          <a:cs typeface="Amatic SC" panose="00000500000000000000" pitchFamily="2" charset="-79"/>
                        </a:rPr>
                        <a:t>Easter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b="0" dirty="0">
                        <a:solidFill>
                          <a:schemeClr val="tx1"/>
                        </a:solidFill>
                        <a:effectLst/>
                        <a:latin typeface="SassoonPrimaryInfant" pitchFamily="2" charset="0"/>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dirty="0">
                          <a:solidFill>
                            <a:schemeClr val="bg1">
                              <a:lumMod val="50000"/>
                            </a:schemeClr>
                          </a:solidFill>
                          <a:latin typeface="SassoonPrimaryInfant" pitchFamily="2" charset="0"/>
                        </a:rPr>
                        <a:t>Agreed syllabus: How do people know how too treat each other?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800" b="1" dirty="0">
                          <a:solidFill>
                            <a:schemeClr val="bg1">
                              <a:lumMod val="50000"/>
                            </a:schemeClr>
                          </a:solidFill>
                          <a:latin typeface="SassoonPrimaryInfant" pitchFamily="2" charset="0"/>
                        </a:rPr>
                        <a:t>Understanding Christianity : Why is the word ‘God’ so important to Christians?</a:t>
                      </a:r>
                      <a:endParaRPr lang="en-GB" sz="10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9465" y="51507"/>
            <a:ext cx="628409" cy="628409"/>
          </a:xfrm>
          <a:prstGeom prst="rect">
            <a:avLst/>
          </a:prstGeom>
        </p:spPr>
      </p:pic>
      <p:pic>
        <p:nvPicPr>
          <p:cNvPr id="5" name="Picture 4">
            <a:extLst>
              <a:ext uri="{FF2B5EF4-FFF2-40B4-BE49-F238E27FC236}">
                <a16:creationId xmlns:a16="http://schemas.microsoft.com/office/drawing/2014/main" id="{5208B5FA-25DC-486A-B0E6-3F35753A4E3E}"/>
              </a:ext>
            </a:extLst>
          </p:cNvPr>
          <p:cNvPicPr>
            <a:picLocks noChangeAspect="1"/>
          </p:cNvPicPr>
          <p:nvPr/>
        </p:nvPicPr>
        <p:blipFill>
          <a:blip r:embed="rId3"/>
          <a:stretch>
            <a:fillRect/>
          </a:stretch>
        </p:blipFill>
        <p:spPr>
          <a:xfrm>
            <a:off x="500232" y="155467"/>
            <a:ext cx="675936" cy="733115"/>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67758032"/>
              </p:ext>
            </p:extLst>
          </p:nvPr>
        </p:nvGraphicFramePr>
        <p:xfrm>
          <a:off x="366318" y="524472"/>
          <a:ext cx="11459364" cy="552564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celebrate!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Cold, Cold, Cold!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Let’s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How does your garden grow?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Pirate Adventure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b="0" dirty="0">
                          <a:latin typeface="SassoonPrimaryInfant" pitchFamily="2" charset="0"/>
                        </a:rPr>
                        <a:t>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a:t>
                      </a:r>
                    </a:p>
                    <a:p>
                      <a:pPr algn="ctr"/>
                      <a:r>
                        <a:rPr lang="en-US" sz="800" b="0" dirty="0">
                          <a:latin typeface="SassoonPrimaryInfant" pitchFamily="2" charset="0"/>
                        </a:rPr>
                        <a:t>Give children an insight into new musical worlds. Invite musicians in to play music to children and talk about it. Encourage children to listen attentively to music. Discuss changes and patterns as a piece of music develops. </a:t>
                      </a:r>
                      <a:endParaRPr lang="en-US" sz="8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solidFill>
                            <a:schemeClr val="tx1"/>
                          </a:solidFill>
                          <a:latin typeface="SassoonPrimaryInfant" pitchFamily="2" charset="0"/>
                        </a:rPr>
                        <a:t> </a:t>
                      </a:r>
                      <a:r>
                        <a:rPr lang="en-GB" sz="900" dirty="0">
                          <a:solidFill>
                            <a:schemeClr val="tx1"/>
                          </a:solidFill>
                          <a:latin typeface="SassoonPrimaryInfant" pitchFamily="2" charset="0"/>
                        </a:rPr>
                        <a:t>Develop storylines in their pretend play and act out own experiences. </a:t>
                      </a:r>
                    </a:p>
                    <a:p>
                      <a:pPr marL="171450" indent="-171450" algn="ctr">
                        <a:buFont typeface="Arial" panose="020B0604020202020204" pitchFamily="34" charset="0"/>
                        <a:buChar char="•"/>
                      </a:pPr>
                      <a:r>
                        <a:rPr lang="en-GB" sz="900" dirty="0">
                          <a:solidFill>
                            <a:schemeClr val="tx1"/>
                          </a:solidFill>
                          <a:latin typeface="SassoonPrimaryInfant" pitchFamily="2" charset="0"/>
                        </a:rPr>
                        <a:t>Join in with role play games and use resources available for props.</a:t>
                      </a:r>
                    </a:p>
                    <a:p>
                      <a:pPr marL="171450" indent="-171450" algn="ctr">
                        <a:buFont typeface="Arial" panose="020B0604020202020204" pitchFamily="34" charset="0"/>
                        <a:buChar char="•"/>
                      </a:pPr>
                      <a:r>
                        <a:rPr lang="en-GB" sz="900" dirty="0">
                          <a:solidFill>
                            <a:schemeClr val="tx1"/>
                          </a:solidFill>
                          <a:latin typeface="SassoonPrimaryInfant" pitchFamily="2" charset="0"/>
                        </a:rPr>
                        <a:t>Build models using construction equipment.</a:t>
                      </a:r>
                    </a:p>
                    <a:p>
                      <a:pPr marL="171450" indent="-171450" algn="ctr">
                        <a:buFont typeface="Arial" panose="020B0604020202020204" pitchFamily="34" charset="0"/>
                        <a:buChar char="•"/>
                      </a:pPr>
                      <a:r>
                        <a:rPr lang="en-GB" sz="900" dirty="0">
                          <a:solidFill>
                            <a:schemeClr val="tx1"/>
                          </a:solidFill>
                          <a:latin typeface="SassoonPrimaryInfant" pitchFamily="2" charset="0"/>
                        </a:rPr>
                        <a:t>Explore what happens when they mix colours.</a:t>
                      </a:r>
                    </a:p>
                    <a:p>
                      <a:pPr marL="171450" indent="-171450" algn="ctr">
                        <a:buFont typeface="Arial" panose="020B0604020202020204" pitchFamily="34" charset="0"/>
                        <a:buChar char="•"/>
                      </a:pPr>
                      <a:r>
                        <a:rPr lang="en-GB" sz="900" dirty="0">
                          <a:solidFill>
                            <a:schemeClr val="tx1"/>
                          </a:solidFill>
                          <a:latin typeface="SassoonPrimaryInfant" pitchFamily="2" charset="0"/>
                        </a:rPr>
                        <a:t>Experiment to create different textures.</a:t>
                      </a:r>
                    </a:p>
                    <a:p>
                      <a:pPr marL="171450" indent="-171450" algn="ctr">
                        <a:buFont typeface="Arial" panose="020B0604020202020204" pitchFamily="34" charset="0"/>
                        <a:buChar char="•"/>
                      </a:pPr>
                      <a:r>
                        <a:rPr lang="en-GB" sz="900" dirty="0">
                          <a:solidFill>
                            <a:schemeClr val="tx1"/>
                          </a:solidFill>
                          <a:latin typeface="SassoonPrimaryInfant" pitchFamily="2" charset="0"/>
                        </a:rPr>
                        <a:t>Self portraits – Class gallery.</a:t>
                      </a:r>
                    </a:p>
                    <a:p>
                      <a:pPr marL="171450" indent="-171450" algn="ctr">
                        <a:buFont typeface="Arial" panose="020B0604020202020204" pitchFamily="34" charset="0"/>
                        <a:buChar char="•"/>
                      </a:pPr>
                      <a:r>
                        <a:rPr lang="en-GB" sz="900" dirty="0">
                          <a:solidFill>
                            <a:schemeClr val="tx1"/>
                          </a:solidFill>
                          <a:latin typeface="SassoonPrimaryInfant" pitchFamily="2" charset="0"/>
                        </a:rPr>
                        <a:t>Draw and paint pictures of themselves, their families and people who help us in our community.</a:t>
                      </a:r>
                    </a:p>
                    <a:p>
                      <a:pPr marL="171450" indent="-171450" algn="ctr">
                        <a:buFont typeface="Arial" panose="020B0604020202020204" pitchFamily="34" charset="0"/>
                        <a:buChar char="•"/>
                      </a:pPr>
                      <a:r>
                        <a:rPr lang="en-GB" sz="900" dirty="0">
                          <a:solidFill>
                            <a:schemeClr val="tx1"/>
                          </a:solidFill>
                          <a:latin typeface="SassoonPrimaryInfant" pitchFamily="2" charset="0"/>
                        </a:rPr>
                        <a:t>Create representations of events, people and objects. </a:t>
                      </a:r>
                    </a:p>
                    <a:p>
                      <a:pPr marL="171450" indent="-171450" algn="ctr">
                        <a:buFont typeface="Arial" panose="020B0604020202020204" pitchFamily="34" charset="0"/>
                        <a:buChar char="•"/>
                      </a:pPr>
                      <a:r>
                        <a:rPr lang="en-US" sz="900" dirty="0">
                          <a:latin typeface="SassoonPrimaryInfant" pitchFamily="2" charset="0"/>
                        </a:rPr>
                        <a:t>Sing call-and-response songs - children echo phrases of songs you sing.</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dirty="0">
                          <a:solidFill>
                            <a:schemeClr val="tx1"/>
                          </a:solidFill>
                          <a:latin typeface="SassoonPrimaryInfant" pitchFamily="2" charset="0"/>
                        </a:rPr>
                        <a:t>Join in with songs - Harvest.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latin typeface="SassoonPrimaryInfant" pitchFamily="2" charset="0"/>
                        </a:rPr>
                        <a:t>Tap out of simple rhythms. </a:t>
                      </a:r>
                      <a:endParaRPr lang="en-GB" sz="9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Play with others during role-play who are engaged in the same theme.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Invent narratives in role play.</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Firework pictures using different techniques.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Learn about and create crafts from different cultures – rangoli patterns, divas, Christmas cards, Christmas decorations, etc.</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Andy Goldsworthy – Create natural art sculptures.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Explore how to create different colours by mixing. </a:t>
                      </a:r>
                    </a:p>
                    <a:p>
                      <a:pPr marL="171450" indent="-171450" algn="ctr">
                        <a:buFont typeface="Arial" panose="020B0604020202020204" pitchFamily="34" charset="0"/>
                        <a:buChar char="•"/>
                      </a:pPr>
                      <a:r>
                        <a:rPr lang="en-US" sz="900" dirty="0">
                          <a:latin typeface="SassoonPrimaryInfant" pitchFamily="2" charset="0"/>
                        </a:rPr>
                        <a:t>Sing call-and-response songs - children echo phrases of songs you sing.</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Join in with songs - Christmas.</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Sing and perform songs in the Christmas show.</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Know that different music is played for different celebrations.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285750" lvl="0" indent="-2857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Learn about and create crafts from different cultures - </a:t>
                      </a:r>
                      <a:r>
                        <a:rPr lang="en-US" sz="900" kern="1200" dirty="0">
                          <a:solidFill>
                            <a:schemeClr val="dk1"/>
                          </a:solidFill>
                          <a:effectLst/>
                          <a:latin typeface="SassoonPrimaryInfant" pitchFamily="2" charset="0"/>
                          <a:ea typeface="+mn-ea"/>
                          <a:cs typeface="+mn-cs"/>
                        </a:rPr>
                        <a:t>Making lanterns, Chinese writing, puppet making.</a:t>
                      </a:r>
                    </a:p>
                    <a:p>
                      <a:pPr marL="285750" lvl="0" indent="-285750" algn="ctr">
                        <a:buFont typeface="Arial" panose="020B0604020202020204" pitchFamily="34" charset="0"/>
                        <a:buChar char="•"/>
                      </a:pPr>
                      <a:r>
                        <a:rPr lang="en-US" sz="900" kern="1200">
                          <a:solidFill>
                            <a:schemeClr val="dk1"/>
                          </a:solidFill>
                          <a:effectLst/>
                          <a:latin typeface="SassoonPrimaryInfant" pitchFamily="2" charset="0"/>
                          <a:ea typeface="+mn-ea"/>
                          <a:cs typeface="+mn-cs"/>
                        </a:rPr>
                        <a:t>Use of story maps, props, puppets &amp; story bags will encourage children to retell, invent and adapt stories</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Know that different materials can be used to create art.</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Building ships - Teach children different techniques for joining materials, such as how to use adhesive tape and different sorts of glue.</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Children will be encouraged to select the tools and techniques they need to assemble materials that they are using.</a:t>
                      </a:r>
                    </a:p>
                    <a:p>
                      <a:pPr marL="0" marR="0" lvl="0" indent="0" algn="ctr" defTabSz="914400" rtl="0" eaLnBrk="1" fontAlgn="auto" latinLnBrk="0" hangingPunct="1">
                        <a:lnSpc>
                          <a:spcPct val="107000"/>
                        </a:lnSpc>
                        <a:spcBef>
                          <a:spcPts val="0"/>
                        </a:spcBef>
                        <a:spcAft>
                          <a:spcPts val="0"/>
                        </a:spcAft>
                        <a:buClrTx/>
                        <a:buSzTx/>
                        <a:buFont typeface="Arial" panose="020B0604020202020204" pitchFamily="34" charset="0"/>
                        <a:buNone/>
                        <a:tabLst/>
                        <a:defRPr/>
                      </a:pPr>
                      <a:endParaRPr lang="en-GB" sz="11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Provide a wide range of props for play which encourage imagination.</a:t>
                      </a:r>
                      <a:endParaRPr lang="en-GB" sz="9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Use of story maps, props, puppets &amp; story bags will encourage children to retell, invent and adapt stories.</a:t>
                      </a:r>
                      <a:endParaRPr lang="en-GB" sz="9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Create collaboratively, sharing ideas, resources and skills. </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Design and make toys, thinking about form and function.</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Make a wooden spoon puppet</a:t>
                      </a: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Mother’s Day crafts </a:t>
                      </a: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Easter crafts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a:solidFill>
                            <a:schemeClr val="dk1"/>
                          </a:solidFill>
                          <a:effectLst/>
                          <a:latin typeface="SassoonPrimaryInfant" pitchFamily="2" charset="0"/>
                          <a:ea typeface="+mn-ea"/>
                          <a:cs typeface="+mn-cs"/>
                        </a:rPr>
                        <a:t>Join in with songs – Mother’s Day and Easter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kern="1200" dirty="0">
                          <a:solidFill>
                            <a:schemeClr val="dk1"/>
                          </a:solidFill>
                          <a:effectLst/>
                          <a:latin typeface="SassoonPrimaryInfant" pitchFamily="2" charset="0"/>
                          <a:ea typeface="+mn-ea"/>
                          <a:cs typeface="+mn-cs"/>
                        </a:rPr>
                        <a:t>Provide a wide range of props for play which encourage imagination.</a:t>
                      </a:r>
                      <a:endParaRPr lang="en-GB" sz="900" kern="1200" dirty="0">
                        <a:solidFill>
                          <a:schemeClr val="dk1"/>
                        </a:solidFill>
                        <a:effectLst/>
                        <a:latin typeface="SassoonPrimaryInfant" pitchFamily="2" charset="0"/>
                        <a:ea typeface="+mn-ea"/>
                        <a:cs typeface="+mn-cs"/>
                      </a:endParaRPr>
                    </a:p>
                    <a:p>
                      <a:pPr marL="171450" indent="-1714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Create own stories using a model text.</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Patterns in nature</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Observational drawing of plants, flowers, etc</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Monet’s garden painting – painting of our own garden</a:t>
                      </a:r>
                    </a:p>
                    <a:p>
                      <a:pPr marL="0" indent="0" algn="ctr">
                        <a:buFont typeface="Arial" panose="020B0604020202020204" pitchFamily="34" charset="0"/>
                        <a:buNone/>
                      </a:pPr>
                      <a:endParaRPr lang="en-GB" sz="11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Puppet shows: Provide a wide range of props for play which encourage imagination.</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Father’s Day Crafts</a:t>
                      </a:r>
                    </a:p>
                    <a:p>
                      <a:pPr marL="285750" lvl="0" indent="-285750" algn="ctr">
                        <a:buFont typeface="Arial" panose="020B0604020202020204" pitchFamily="34" charset="0"/>
                        <a:buChar char="•"/>
                      </a:pPr>
                      <a:r>
                        <a:rPr lang="en-US" sz="900" kern="1200" dirty="0">
                          <a:solidFill>
                            <a:schemeClr val="dk1"/>
                          </a:solidFill>
                          <a:effectLst/>
                          <a:latin typeface="SassoonPrimaryInfant" pitchFamily="2" charset="0"/>
                          <a:ea typeface="+mn-ea"/>
                          <a:cs typeface="+mn-cs"/>
                        </a:rPr>
                        <a:t>Building ships - Teach children different techniques for joining materials, such as how to use adhesive tape and different sorts of glue.</a:t>
                      </a:r>
                      <a:endParaRPr lang="en-GB" sz="900" kern="1200" dirty="0">
                        <a:solidFill>
                          <a:schemeClr val="dk1"/>
                        </a:solidFill>
                        <a:effectLst/>
                        <a:latin typeface="SassoonPrimaryInfant" pitchFamily="2" charset="0"/>
                        <a:ea typeface="+mn-ea"/>
                        <a:cs typeface="+mn-cs"/>
                      </a:endParaRPr>
                    </a:p>
                    <a:p>
                      <a:pPr marL="285750" lvl="0" indent="-2857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Children will be encouraged to select the tools and techniques they need to assemble materials that they are using.</a:t>
                      </a:r>
                    </a:p>
                    <a:p>
                      <a:pPr marL="171450" indent="-171450" algn="ctr">
                        <a:buFont typeface="Arial" panose="020B0604020202020204" pitchFamily="34" charset="0"/>
                        <a:buChar char="•"/>
                      </a:pPr>
                      <a:r>
                        <a:rPr lang="en-GB" sz="900" kern="1200" dirty="0">
                          <a:solidFill>
                            <a:schemeClr val="dk1"/>
                          </a:solidFill>
                          <a:effectLst/>
                          <a:latin typeface="SassoonPrimaryInfant" pitchFamily="2" charset="0"/>
                          <a:ea typeface="+mn-ea"/>
                          <a:cs typeface="+mn-cs"/>
                        </a:rPr>
                        <a:t>Pirate songs for class assembly.</a:t>
                      </a:r>
                    </a:p>
                    <a:p>
                      <a:pPr marL="171450" indent="-171450" algn="ctr">
                        <a:buFont typeface="Arial" panose="020B0604020202020204" pitchFamily="34" charset="0"/>
                        <a:buChar char="•"/>
                      </a:pPr>
                      <a:endParaRPr lang="en-GB" sz="11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451" y="5324284"/>
            <a:ext cx="1243480" cy="124348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415911" y="6124394"/>
            <a:ext cx="695459" cy="73360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pic>
        <p:nvPicPr>
          <p:cNvPr id="10" name="Picture 9">
            <a:extLst>
              <a:ext uri="{FF2B5EF4-FFF2-40B4-BE49-F238E27FC236}">
                <a16:creationId xmlns:a16="http://schemas.microsoft.com/office/drawing/2014/main" id="{C77B9B0D-91A9-4895-AC17-6D3446BC3D6D}"/>
              </a:ext>
            </a:extLst>
          </p:cNvPr>
          <p:cNvPicPr>
            <a:picLocks noChangeAspect="1"/>
          </p:cNvPicPr>
          <p:nvPr/>
        </p:nvPicPr>
        <p:blipFill>
          <a:blip r:embed="rId7"/>
          <a:stretch>
            <a:fillRect/>
          </a:stretch>
        </p:blipFill>
        <p:spPr>
          <a:xfrm>
            <a:off x="690024" y="179118"/>
            <a:ext cx="675936" cy="733115"/>
          </a:xfrm>
          <a:prstGeom prst="rect">
            <a:avLst/>
          </a:prstGeom>
        </p:spPr>
      </p:pic>
    </p:spTree>
    <p:extLst>
      <p:ext uri="{BB962C8B-B14F-4D97-AF65-F5344CB8AC3E}">
        <p14:creationId xmlns:p14="http://schemas.microsoft.com/office/powerpoint/2010/main" val="158306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630184536"/>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SassoonPrimaryInfant" pitchFamily="2" charset="0"/>
                        </a:rPr>
                        <a:t>ELG: Listening, Attention and Understanding</a:t>
                      </a:r>
                    </a:p>
                    <a:p>
                      <a:pPr algn="ctr"/>
                      <a:endParaRPr lang="en-US" sz="700" dirty="0">
                        <a:latin typeface="SassoonPrimaryInfant" pitchFamily="2" charset="0"/>
                      </a:endParaRPr>
                    </a:p>
                    <a:p>
                      <a:pPr algn="ctr"/>
                      <a:r>
                        <a:rPr lang="en-US" sz="700" dirty="0">
                          <a:latin typeface="SassoonPrimaryInfant" pitchFamily="2" charset="0"/>
                        </a:rPr>
                        <a:t> Listen attentively and respond to what they hear with relevant questions, comments and actions when being read to and during whole class discussions and small group interactions</a:t>
                      </a:r>
                    </a:p>
                    <a:p>
                      <a:pPr algn="ctr"/>
                      <a:endParaRPr lang="en-US" sz="700" dirty="0">
                        <a:latin typeface="SassoonPrimaryInfant" pitchFamily="2" charset="0"/>
                      </a:endParaRPr>
                    </a:p>
                    <a:p>
                      <a:pPr algn="ctr"/>
                      <a:r>
                        <a:rPr lang="en-US" sz="700" dirty="0">
                          <a:latin typeface="SassoonPrimaryInfant" pitchFamily="2" charset="0"/>
                        </a:rPr>
                        <a:t> Make comments about what they have heard and ask questions to clarify their understanding</a:t>
                      </a:r>
                    </a:p>
                    <a:p>
                      <a:pPr algn="ctr"/>
                      <a:endParaRPr lang="en-US" sz="700" dirty="0">
                        <a:latin typeface="SassoonPrimaryInfant" pitchFamily="2" charset="0"/>
                      </a:endParaRPr>
                    </a:p>
                    <a:p>
                      <a:pPr algn="ctr"/>
                      <a:r>
                        <a:rPr lang="en-US" sz="700" dirty="0">
                          <a:latin typeface="SassoonPrimaryInfant" pitchFamily="2" charset="0"/>
                        </a:rPr>
                        <a:t> Hold conversation when engaged in back-and-forth exchanges with their teacher and peers</a:t>
                      </a:r>
                    </a:p>
                    <a:p>
                      <a:pPr algn="ctr"/>
                      <a:endParaRPr lang="en-US" sz="700" b="0" dirty="0">
                        <a:latin typeface="SassoonPrimaryInfant" pitchFamily="2" charset="0"/>
                        <a:cs typeface="Amatic SC" panose="00000500000000000000" pitchFamily="2" charset="-79"/>
                      </a:endParaRPr>
                    </a:p>
                    <a:p>
                      <a:pPr algn="ctr"/>
                      <a:r>
                        <a:rPr lang="en-US" sz="700" b="1" dirty="0">
                          <a:latin typeface="SassoonPrimaryInfant" pitchFamily="2" charset="0"/>
                        </a:rPr>
                        <a:t>ELG: Speaking</a:t>
                      </a:r>
                    </a:p>
                    <a:p>
                      <a:pPr algn="ctr"/>
                      <a:endParaRPr lang="en-US" sz="700" dirty="0">
                        <a:latin typeface="SassoonPrimaryInfant" pitchFamily="2" charset="0"/>
                      </a:endParaRPr>
                    </a:p>
                    <a:p>
                      <a:pPr algn="ctr"/>
                      <a:r>
                        <a:rPr lang="en-US" sz="700" dirty="0">
                          <a:latin typeface="SassoonPrimaryInfant" pitchFamily="2" charset="0"/>
                        </a:rPr>
                        <a:t>Participate in small group, class and one-to-one discussions, offering their own ideas, using recently introduced vocabulary. </a:t>
                      </a:r>
                    </a:p>
                    <a:p>
                      <a:pPr algn="ctr"/>
                      <a:endParaRPr lang="en-US" sz="700" dirty="0">
                        <a:latin typeface="SassoonPrimaryInfant" pitchFamily="2" charset="0"/>
                      </a:endParaRPr>
                    </a:p>
                    <a:p>
                      <a:pPr algn="ctr"/>
                      <a:r>
                        <a:rPr lang="en-US" sz="700" dirty="0">
                          <a:latin typeface="SassoonPrimaryInfant" pitchFamily="2" charset="0"/>
                        </a:rPr>
                        <a:t>Offer explanations for why things might happen, making use of recently introduced vocabulary from stories, non-fiction, rhymes and poems when appropriate. </a:t>
                      </a:r>
                    </a:p>
                    <a:p>
                      <a:pPr algn="ctr"/>
                      <a:endParaRPr lang="en-US" sz="700" dirty="0">
                        <a:latin typeface="SassoonPrimaryInfant" pitchFamily="2" charset="0"/>
                      </a:endParaRPr>
                    </a:p>
                    <a:p>
                      <a:pPr algn="ctr"/>
                      <a:r>
                        <a:rPr lang="en-US" sz="700" dirty="0">
                          <a:latin typeface="SassoonPrimaryInfant" pitchFamily="2" charset="0"/>
                        </a:rPr>
                        <a:t> Express their ideas and feelings about their experiences using full sentences, including use of past, present and future tenses and making use of conjunctions, with modelling and support from their teacher. </a:t>
                      </a:r>
                      <a:endParaRPr lang="en-US" sz="700" b="0" dirty="0">
                        <a:latin typeface="SassoonPrimaryInfant" pitchFamily="2"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SassoonPrimaryInfant" pitchFamily="2" charset="0"/>
                        </a:rPr>
                        <a:t>ELG: Self-Regulation </a:t>
                      </a:r>
                    </a:p>
                    <a:p>
                      <a:pPr algn="ctr"/>
                      <a:endParaRPr lang="en-US" sz="700" dirty="0">
                        <a:latin typeface="SassoonPrimaryInfant" pitchFamily="2" charset="0"/>
                      </a:endParaRPr>
                    </a:p>
                    <a:p>
                      <a:pPr algn="ctr"/>
                      <a:r>
                        <a:rPr lang="en-US" sz="700" dirty="0">
                          <a:latin typeface="SassoonPrimaryInfant" pitchFamily="2" charset="0"/>
                        </a:rPr>
                        <a:t>Show an understanding of their own feelings and those of others, and begin to regulate their behaviour accordingly. </a:t>
                      </a:r>
                    </a:p>
                    <a:p>
                      <a:pPr algn="ctr"/>
                      <a:endParaRPr lang="en-US" sz="700" dirty="0">
                        <a:latin typeface="SassoonPrimaryInfant" pitchFamily="2" charset="0"/>
                      </a:endParaRPr>
                    </a:p>
                    <a:p>
                      <a:pPr algn="ctr"/>
                      <a:r>
                        <a:rPr lang="en-US" sz="700" dirty="0">
                          <a:latin typeface="SassoonPrimaryInfant" pitchFamily="2" charset="0"/>
                        </a:rPr>
                        <a:t> Set and work towards simple goals, being able to wait for what they want and control their immediate impulses when appropriate. </a:t>
                      </a:r>
                    </a:p>
                    <a:p>
                      <a:pPr algn="ctr"/>
                      <a:endParaRPr lang="en-US" sz="700" dirty="0">
                        <a:latin typeface="SassoonPrimaryInfant" pitchFamily="2" charset="0"/>
                      </a:endParaRPr>
                    </a:p>
                    <a:p>
                      <a:pPr algn="ctr"/>
                      <a:r>
                        <a:rPr lang="en-US" sz="700" dirty="0">
                          <a:latin typeface="SassoonPrimaryInfant" pitchFamily="2" charset="0"/>
                        </a:rPr>
                        <a:t>Give focused attention to what the teacher says, responding appropriately even when engaged in activity, and show an ability to follow instructions involving several ideas or actions.</a:t>
                      </a:r>
                    </a:p>
                    <a:p>
                      <a:pPr algn="ctr"/>
                      <a:endParaRPr lang="en-US" sz="700" b="1" dirty="0">
                        <a:latin typeface="SassoonPrimaryInfant" pitchFamily="2" charset="0"/>
                      </a:endParaRPr>
                    </a:p>
                    <a:p>
                      <a:pPr algn="ctr"/>
                      <a:r>
                        <a:rPr lang="en-US" sz="700" b="1" dirty="0">
                          <a:latin typeface="SassoonPrimaryInfant" pitchFamily="2" charset="0"/>
                        </a:rPr>
                        <a:t> ELG: Managing Self </a:t>
                      </a:r>
                    </a:p>
                    <a:p>
                      <a:pPr algn="ctr"/>
                      <a:endParaRPr lang="en-US" sz="700" dirty="0">
                        <a:latin typeface="SassoonPrimaryInfant" pitchFamily="2" charset="0"/>
                      </a:endParaRPr>
                    </a:p>
                    <a:p>
                      <a:pPr algn="ctr"/>
                      <a:r>
                        <a:rPr lang="en-US" sz="700" dirty="0">
                          <a:latin typeface="SassoonPrimaryInfant" pitchFamily="2" charset="0"/>
                        </a:rPr>
                        <a:t>Be confident to try new activities and show independence, resilience and perseverance in the face of challenge. </a:t>
                      </a:r>
                    </a:p>
                    <a:p>
                      <a:pPr algn="ctr"/>
                      <a:endParaRPr lang="en-US" sz="700" dirty="0">
                        <a:latin typeface="SassoonPrimaryInfant" pitchFamily="2" charset="0"/>
                      </a:endParaRPr>
                    </a:p>
                    <a:p>
                      <a:pPr algn="ctr"/>
                      <a:r>
                        <a:rPr lang="en-US" sz="700" dirty="0">
                          <a:latin typeface="SassoonPrimaryInfant" pitchFamily="2" charset="0"/>
                        </a:rPr>
                        <a:t>Explain the reasons for rules, know right from wrong and try to behave accordingly. </a:t>
                      </a:r>
                    </a:p>
                    <a:p>
                      <a:pPr algn="ctr"/>
                      <a:endParaRPr lang="en-US" sz="700" dirty="0">
                        <a:latin typeface="SassoonPrimaryInfant" pitchFamily="2" charset="0"/>
                      </a:endParaRPr>
                    </a:p>
                    <a:p>
                      <a:pPr algn="ctr"/>
                      <a:r>
                        <a:rPr lang="en-US" sz="700" dirty="0">
                          <a:latin typeface="SassoonPrimaryInfant" pitchFamily="2" charset="0"/>
                        </a:rPr>
                        <a:t>Manage their own basic hygiene and personal needs, including dressing, going to the toilet and understanding the importance of healthy food choices. </a:t>
                      </a:r>
                    </a:p>
                    <a:p>
                      <a:pPr algn="ctr"/>
                      <a:endParaRPr lang="en-US" sz="700" dirty="0">
                        <a:latin typeface="SassoonPrimaryInfant" pitchFamily="2" charset="0"/>
                      </a:endParaRPr>
                    </a:p>
                    <a:p>
                      <a:pPr algn="ctr"/>
                      <a:endParaRPr lang="en-US" sz="700" dirty="0">
                        <a:latin typeface="SassoonPrimaryInfant" pitchFamily="2" charset="0"/>
                      </a:endParaRPr>
                    </a:p>
                    <a:p>
                      <a:pPr algn="ctr"/>
                      <a:r>
                        <a:rPr lang="en-US" sz="700" dirty="0">
                          <a:latin typeface="SassoonPrimaryInfant" pitchFamily="2" charset="0"/>
                        </a:rPr>
                        <a:t>ELG: Building Relationships </a:t>
                      </a:r>
                    </a:p>
                    <a:p>
                      <a:pPr algn="ctr"/>
                      <a:endParaRPr lang="en-US" sz="700" dirty="0">
                        <a:latin typeface="SassoonPrimaryInfant" pitchFamily="2" charset="0"/>
                      </a:endParaRPr>
                    </a:p>
                    <a:p>
                      <a:pPr algn="ctr"/>
                      <a:endParaRPr lang="en-US" sz="700" dirty="0">
                        <a:latin typeface="SassoonPrimaryInfant" pitchFamily="2" charset="0"/>
                      </a:endParaRPr>
                    </a:p>
                    <a:p>
                      <a:pPr algn="ctr"/>
                      <a:r>
                        <a:rPr lang="en-US" sz="700" dirty="0">
                          <a:latin typeface="SassoonPrimaryInfant" pitchFamily="2" charset="0"/>
                        </a:rPr>
                        <a:t>Work and play cooperatively and take turns with others.</a:t>
                      </a:r>
                    </a:p>
                    <a:p>
                      <a:pPr algn="ctr"/>
                      <a:endParaRPr lang="en-US" sz="700" dirty="0">
                        <a:latin typeface="SassoonPrimaryInfant" pitchFamily="2" charset="0"/>
                      </a:endParaRPr>
                    </a:p>
                    <a:p>
                      <a:pPr algn="ctr"/>
                      <a:r>
                        <a:rPr lang="en-US" sz="700" dirty="0">
                          <a:latin typeface="SassoonPrimaryInfant" pitchFamily="2" charset="0"/>
                        </a:rPr>
                        <a:t>Form positive attachments to adults and friendships with peers;. </a:t>
                      </a:r>
                    </a:p>
                    <a:p>
                      <a:pPr algn="ctr"/>
                      <a:endParaRPr lang="en-US" sz="700" dirty="0">
                        <a:latin typeface="SassoonPrimaryInfant" pitchFamily="2" charset="0"/>
                      </a:endParaRPr>
                    </a:p>
                    <a:p>
                      <a:pPr algn="ctr"/>
                      <a:r>
                        <a:rPr lang="en-US" sz="700" dirty="0">
                          <a:latin typeface="SassoonPrimaryInfant" pitchFamily="2" charset="0"/>
                        </a:rPr>
                        <a:t>Show sensitivity to their own and to others’ needs. </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SassoonPrimaryInfant" pitchFamily="2"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Begin to show accuracy and care when drawing. </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SassoonPrimaryInfant" pitchFamily="2"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SassoonPrimaryInfant" pitchFamily="2" charset="0"/>
                        </a:rPr>
                        <a:t> Write simple phrases and sentences that can be read by others.</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SassoonPrimaryInfant" pitchFamily="2" charset="0"/>
                        </a:rPr>
                        <a:t>ELG: Number </a:t>
                      </a:r>
                    </a:p>
                    <a:p>
                      <a:pPr algn="ctr">
                        <a:lnSpc>
                          <a:spcPct val="107000"/>
                        </a:lnSpc>
                        <a:spcAft>
                          <a:spcPts val="800"/>
                        </a:spcAft>
                      </a:pPr>
                      <a:r>
                        <a:rPr lang="en-US" sz="700" dirty="0">
                          <a:latin typeface="SassoonPrimaryInfant" pitchFamily="2" charset="0"/>
                        </a:rPr>
                        <a:t>Have a deep understanding of number to 10, including the composition of each number; </a:t>
                      </a:r>
                    </a:p>
                    <a:p>
                      <a:pPr algn="ctr">
                        <a:lnSpc>
                          <a:spcPct val="107000"/>
                        </a:lnSpc>
                        <a:spcAft>
                          <a:spcPts val="800"/>
                        </a:spcAft>
                      </a:pPr>
                      <a:r>
                        <a:rPr lang="en-US" sz="700" dirty="0" err="1">
                          <a:latin typeface="SassoonPrimaryInfant" pitchFamily="2" charset="0"/>
                        </a:rPr>
                        <a:t>Subitise</a:t>
                      </a:r>
                      <a:r>
                        <a:rPr lang="en-US" sz="700" dirty="0">
                          <a:latin typeface="SassoonPrimaryInfant" pitchFamily="2"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SassoonPrimaryInfant" pitchFamily="2" charset="0"/>
                        </a:rPr>
                        <a:t>ELG: Numerical Patterns </a:t>
                      </a:r>
                    </a:p>
                    <a:p>
                      <a:pPr algn="ctr">
                        <a:lnSpc>
                          <a:spcPct val="107000"/>
                        </a:lnSpc>
                        <a:spcAft>
                          <a:spcPts val="800"/>
                        </a:spcAft>
                      </a:pPr>
                      <a:r>
                        <a:rPr lang="en-US" sz="700" dirty="0">
                          <a:latin typeface="SassoonPrimaryInfant" pitchFamily="2" charset="0"/>
                        </a:rPr>
                        <a:t>Verbally count beyond 20, </a:t>
                      </a:r>
                      <a:r>
                        <a:rPr lang="en-US" sz="700" dirty="0" err="1">
                          <a:latin typeface="SassoonPrimaryInfant" pitchFamily="2" charset="0"/>
                        </a:rPr>
                        <a:t>recognising</a:t>
                      </a:r>
                      <a:r>
                        <a:rPr lang="en-US" sz="700" dirty="0">
                          <a:latin typeface="SassoonPrimaryInfant" pitchFamily="2" charset="0"/>
                        </a:rPr>
                        <a:t> the pattern of the counting system; - Compare quantities up to 10 in different contexts, </a:t>
                      </a:r>
                      <a:r>
                        <a:rPr lang="en-US" sz="700" dirty="0" err="1">
                          <a:latin typeface="SassoonPrimaryInfant" pitchFamily="2" charset="0"/>
                        </a:rPr>
                        <a:t>recognising</a:t>
                      </a:r>
                      <a:r>
                        <a:rPr lang="en-US" sz="700" dirty="0">
                          <a:latin typeface="SassoonPrimaryInfant" pitchFamily="2" charset="0"/>
                        </a:rPr>
                        <a:t> when one quantity is greater than, less than or the same as the other quantity. </a:t>
                      </a:r>
                    </a:p>
                    <a:p>
                      <a:pPr algn="ctr">
                        <a:lnSpc>
                          <a:spcPct val="107000"/>
                        </a:lnSpc>
                        <a:spcAft>
                          <a:spcPts val="800"/>
                        </a:spcAft>
                      </a:pPr>
                      <a:r>
                        <a:rPr lang="en-US" sz="700" dirty="0">
                          <a:latin typeface="SassoonPrimaryInfant" pitchFamily="2" charset="0"/>
                        </a:rPr>
                        <a:t> Explore and represent patterns within numbers up to 10, including evens and odds, double facts and how quantities can be distributed equally.</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SassoonPrimaryInfant" pitchFamily="2" charset="0"/>
                        </a:rPr>
                        <a:t>ELG: Past and Present </a:t>
                      </a:r>
                    </a:p>
                    <a:p>
                      <a:pPr algn="ctr"/>
                      <a:endParaRPr lang="en-US" sz="700" dirty="0">
                        <a:latin typeface="SassoonPrimaryInfant" pitchFamily="2" charset="0"/>
                      </a:endParaRPr>
                    </a:p>
                    <a:p>
                      <a:pPr algn="ctr"/>
                      <a:r>
                        <a:rPr lang="en-US" sz="700" dirty="0">
                          <a:latin typeface="SassoonPrimaryInfant" pitchFamily="2" charset="0"/>
                        </a:rPr>
                        <a:t>Talk about the lives of the people around them and their roles in society.</a:t>
                      </a:r>
                    </a:p>
                    <a:p>
                      <a:pPr algn="ctr"/>
                      <a:endParaRPr lang="en-US" sz="700" dirty="0">
                        <a:latin typeface="SassoonPrimaryInfant" pitchFamily="2" charset="0"/>
                      </a:endParaRPr>
                    </a:p>
                    <a:p>
                      <a:pPr algn="ctr"/>
                      <a:r>
                        <a:rPr lang="en-US" sz="700" dirty="0">
                          <a:latin typeface="SassoonPrimaryInfant" pitchFamily="2" charset="0"/>
                        </a:rPr>
                        <a:t>Know some similarities and differences between things in the past and now, drawing on their experiences and what has been read in class. </a:t>
                      </a:r>
                    </a:p>
                    <a:p>
                      <a:pPr algn="ctr"/>
                      <a:endParaRPr lang="en-US" sz="700" dirty="0">
                        <a:latin typeface="SassoonPrimaryInfant" pitchFamily="2" charset="0"/>
                      </a:endParaRPr>
                    </a:p>
                    <a:p>
                      <a:pPr algn="ctr"/>
                      <a:r>
                        <a:rPr lang="en-US" sz="700" dirty="0">
                          <a:latin typeface="SassoonPrimaryInfant" pitchFamily="2" charset="0"/>
                        </a:rPr>
                        <a:t>Understand the past through settings, characters and events encountered in books read in class and storytelling.</a:t>
                      </a:r>
                    </a:p>
                    <a:p>
                      <a:pPr algn="ctr"/>
                      <a:endParaRPr lang="en-US" sz="700" dirty="0">
                        <a:latin typeface="SassoonPrimaryInfant" pitchFamily="2" charset="0"/>
                      </a:endParaRPr>
                    </a:p>
                    <a:p>
                      <a:pPr algn="ctr"/>
                      <a:r>
                        <a:rPr lang="en-US" sz="700" b="1" dirty="0">
                          <a:latin typeface="SassoonPrimaryInfant" pitchFamily="2" charset="0"/>
                        </a:rPr>
                        <a:t> ELG: People, Culture and Communities </a:t>
                      </a:r>
                    </a:p>
                    <a:p>
                      <a:pPr algn="ctr"/>
                      <a:endParaRPr lang="en-US" sz="700" dirty="0">
                        <a:latin typeface="SassoonPrimaryInfant" pitchFamily="2" charset="0"/>
                      </a:endParaRPr>
                    </a:p>
                    <a:p>
                      <a:pPr algn="ctr"/>
                      <a:r>
                        <a:rPr lang="en-US" sz="700" dirty="0">
                          <a:latin typeface="SassoonPrimaryInfant" pitchFamily="2" charset="0"/>
                        </a:rPr>
                        <a:t>Describe their immediate environment using knowledge from observation, discussion, stories, non-fiction texts and maps. </a:t>
                      </a:r>
                    </a:p>
                    <a:p>
                      <a:pPr algn="ctr"/>
                      <a:endParaRPr lang="en-US" sz="700" dirty="0">
                        <a:latin typeface="SassoonPrimaryInfant" pitchFamily="2" charset="0"/>
                      </a:endParaRPr>
                    </a:p>
                    <a:p>
                      <a:pPr algn="ctr"/>
                      <a:r>
                        <a:rPr lang="en-US" sz="700" dirty="0">
                          <a:latin typeface="SassoonPrimaryInfant" pitchFamily="2" charset="0"/>
                        </a:rPr>
                        <a:t>Know some similarities and differences between different religious and cultural communities in this country, drawing on their experiences and what has been read in class. </a:t>
                      </a:r>
                    </a:p>
                    <a:p>
                      <a:pPr algn="ctr"/>
                      <a:endParaRPr lang="en-US" sz="700" dirty="0">
                        <a:latin typeface="SassoonPrimaryInfant" pitchFamily="2" charset="0"/>
                      </a:endParaRPr>
                    </a:p>
                    <a:p>
                      <a:pPr algn="ctr"/>
                      <a:r>
                        <a:rPr lang="en-US" sz="700" dirty="0">
                          <a:latin typeface="SassoonPrimaryInfant" pitchFamily="2" charset="0"/>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SassoonPrimaryInfant" pitchFamily="2" charset="0"/>
                      </a:endParaRPr>
                    </a:p>
                    <a:p>
                      <a:pPr algn="ctr"/>
                      <a:r>
                        <a:rPr lang="en-US" sz="700" b="1" dirty="0">
                          <a:latin typeface="SassoonPrimaryInfant" pitchFamily="2" charset="0"/>
                        </a:rPr>
                        <a:t>ELG: The Natural World </a:t>
                      </a:r>
                    </a:p>
                    <a:p>
                      <a:pPr algn="ctr"/>
                      <a:endParaRPr lang="en-US" sz="700" dirty="0">
                        <a:latin typeface="SassoonPrimaryInfant" pitchFamily="2" charset="0"/>
                      </a:endParaRPr>
                    </a:p>
                    <a:p>
                      <a:pPr algn="ctr"/>
                      <a:r>
                        <a:rPr lang="en-US" sz="700" dirty="0">
                          <a:latin typeface="SassoonPrimaryInfant" pitchFamily="2" charset="0"/>
                        </a:rPr>
                        <a:t>Explore the natural world around them, making observations and drawing pictures of animals and plants.</a:t>
                      </a:r>
                    </a:p>
                    <a:p>
                      <a:pPr algn="ctr"/>
                      <a:endParaRPr lang="en-US" sz="700" dirty="0">
                        <a:latin typeface="SassoonPrimaryInfant" pitchFamily="2" charset="0"/>
                      </a:endParaRPr>
                    </a:p>
                    <a:p>
                      <a:pPr algn="ctr"/>
                      <a:r>
                        <a:rPr lang="en-US" sz="700" dirty="0">
                          <a:latin typeface="SassoonPrimaryInfant" pitchFamily="2" charset="0"/>
                        </a:rPr>
                        <a:t>Know some similarities and differences between the natural world around them and contrasting environments, drawing on their experiences and what has been read in class.</a:t>
                      </a:r>
                    </a:p>
                    <a:p>
                      <a:pPr algn="ctr"/>
                      <a:endParaRPr lang="en-US" sz="700" dirty="0">
                        <a:latin typeface="SassoonPrimaryInfant" pitchFamily="2" charset="0"/>
                      </a:endParaRPr>
                    </a:p>
                    <a:p>
                      <a:pPr algn="ctr"/>
                      <a:r>
                        <a:rPr lang="en-US" sz="700" dirty="0">
                          <a:latin typeface="SassoonPrimaryInfant" pitchFamily="2" charset="0"/>
                        </a:rPr>
                        <a:t>Understand some important processes and changes in the natural world around them, including the seasons and changing states of matter.</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SassoonPrimaryInfant" pitchFamily="2" charset="0"/>
                        </a:rPr>
                        <a:t>ELG: Creating with Materials </a:t>
                      </a:r>
                    </a:p>
                    <a:p>
                      <a:pPr algn="ctr"/>
                      <a:endParaRPr lang="en-US" sz="700" b="1" dirty="0">
                        <a:latin typeface="SassoonPrimaryInfant" pitchFamily="2" charset="0"/>
                      </a:endParaRPr>
                    </a:p>
                    <a:p>
                      <a:pPr algn="ctr"/>
                      <a:r>
                        <a:rPr lang="en-US" sz="700" dirty="0">
                          <a:latin typeface="SassoonPrimaryInfant" pitchFamily="2" charset="0"/>
                        </a:rPr>
                        <a:t>Safely use and explore a variety of materials, tools and techniques, experimenting with colour, design, texture, form and function. </a:t>
                      </a:r>
                    </a:p>
                    <a:p>
                      <a:pPr algn="ctr"/>
                      <a:endParaRPr lang="en-US" sz="700" dirty="0">
                        <a:latin typeface="SassoonPrimaryInfant" pitchFamily="2" charset="0"/>
                      </a:endParaRPr>
                    </a:p>
                    <a:p>
                      <a:pPr algn="ctr"/>
                      <a:r>
                        <a:rPr lang="en-US" sz="700" dirty="0">
                          <a:latin typeface="SassoonPrimaryInfant" pitchFamily="2" charset="0"/>
                        </a:rPr>
                        <a:t>Share their creations, explaining the process they have used; - Make use of props and materials when role playing characters in narratives and stories.</a:t>
                      </a:r>
                    </a:p>
                    <a:p>
                      <a:pPr algn="ctr"/>
                      <a:endParaRPr lang="en-US" sz="700" dirty="0">
                        <a:latin typeface="SassoonPrimaryInfant" pitchFamily="2" charset="0"/>
                      </a:endParaRPr>
                    </a:p>
                    <a:p>
                      <a:pPr algn="ctr"/>
                      <a:r>
                        <a:rPr lang="en-US" sz="700" dirty="0">
                          <a:latin typeface="SassoonPrimaryInfant" pitchFamily="2" charset="0"/>
                        </a:rPr>
                        <a:t> </a:t>
                      </a:r>
                      <a:r>
                        <a:rPr lang="en-US" sz="700" b="1" dirty="0">
                          <a:latin typeface="SassoonPrimaryInfant" pitchFamily="2" charset="0"/>
                        </a:rPr>
                        <a:t>ELG: Being Imaginative and Expressive </a:t>
                      </a:r>
                    </a:p>
                    <a:p>
                      <a:pPr algn="ctr"/>
                      <a:endParaRPr lang="en-US" sz="700" dirty="0">
                        <a:latin typeface="SassoonPrimaryInfant" pitchFamily="2" charset="0"/>
                      </a:endParaRPr>
                    </a:p>
                    <a:p>
                      <a:pPr algn="ctr"/>
                      <a:r>
                        <a:rPr lang="en-US" sz="700" dirty="0">
                          <a:latin typeface="SassoonPrimaryInfant" pitchFamily="2" charset="0"/>
                        </a:rPr>
                        <a:t>Invent, adapt and recount narratives and stories with peers and their teacher. </a:t>
                      </a:r>
                    </a:p>
                    <a:p>
                      <a:pPr algn="ctr"/>
                      <a:endParaRPr lang="en-US" sz="700" dirty="0">
                        <a:latin typeface="SassoonPrimaryInfant" pitchFamily="2" charset="0"/>
                      </a:endParaRPr>
                    </a:p>
                    <a:p>
                      <a:pPr algn="ctr"/>
                      <a:r>
                        <a:rPr lang="en-US" sz="700" dirty="0">
                          <a:latin typeface="SassoonPrimaryInfant" pitchFamily="2" charset="0"/>
                        </a:rPr>
                        <a:t> Sing a range of well-known nursery rhymes and songs; Perform songs, rhymes, poems and stories with others, and – when appropriate – try to move in time with music. </a:t>
                      </a:r>
                      <a:endParaRPr lang="en-GB" sz="700" dirty="0">
                        <a:solidFill>
                          <a:schemeClr val="tx1"/>
                        </a:solidFill>
                        <a:latin typeface="SassoonPrimaryInfant" pitchFamily="2"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10712</TotalTime>
  <Words>8021</Words>
  <Application>Microsoft Office PowerPoint</Application>
  <PresentationFormat>Widescreen</PresentationFormat>
  <Paragraphs>792</Paragraphs>
  <Slides>11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SassoonPrimaryInfant</vt:lpstr>
      <vt:lpstr>Calibri Light</vt:lpstr>
      <vt:lpstr>Adler</vt:lpstr>
      <vt:lpstr>Amatic SC</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Sarah Carroll - Green Leek</cp:lastModifiedBy>
  <cp:revision>127</cp:revision>
  <dcterms:created xsi:type="dcterms:W3CDTF">2021-06-03T07:59:39Z</dcterms:created>
  <dcterms:modified xsi:type="dcterms:W3CDTF">2025-09-09T20:46:27Z</dcterms:modified>
</cp:coreProperties>
</file>