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5"/>
  </p:notesMasterIdLst>
  <p:sldIdLst>
    <p:sldId id="256" r:id="rId2"/>
    <p:sldId id="258" r:id="rId3"/>
    <p:sldId id="260" r:id="rId4"/>
    <p:sldId id="268" r:id="rId5"/>
    <p:sldId id="261" r:id="rId6"/>
    <p:sldId id="262" r:id="rId7"/>
    <p:sldId id="271" r:id="rId8"/>
    <p:sldId id="269" r:id="rId9"/>
    <p:sldId id="263" r:id="rId10"/>
    <p:sldId id="270" r:id="rId11"/>
    <p:sldId id="264" r:id="rId12"/>
    <p:sldId id="265" r:id="rId13"/>
    <p:sldId id="267" r:id="rId14"/>
  </p:sldIdLst>
  <p:sldSz cx="12192000" cy="6858000"/>
  <p:notesSz cx="6858000" cy="9144000"/>
  <p:embeddedFontLst>
    <p:embeddedFont>
      <p:font typeface="Adler" panose="020B0604020202020204"/>
      <p:regular r:id="rId16"/>
    </p:embeddedFont>
    <p:embeddedFont>
      <p:font typeface="Amatic SC" panose="00000500000000000000" pitchFamily="2" charset="-79"/>
      <p:regular r:id="rId17"/>
      <p:bold r:id="rId18"/>
    </p:embeddedFont>
    <p:embeddedFont>
      <p:font typeface="Century Gothic" panose="020B0502020202020204" pitchFamily="34" charset="0"/>
      <p:regular r:id="rId19"/>
      <p:bold r:id="rId20"/>
      <p:italic r:id="rId21"/>
      <p:boldItalic r:id="rId22"/>
    </p:embeddedFont>
    <p:embeddedFont>
      <p:font typeface="SassoonPrimaryInfant" pitchFamily="2"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554DBD-C80B-46FC-950F-21056EB6CD06}" v="5" dt="2026-05-05T14:09:09.8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4269" autoAdjust="0"/>
  </p:normalViewPr>
  <p:slideViewPr>
    <p:cSldViewPr snapToGrid="0">
      <p:cViewPr>
        <p:scale>
          <a:sx n="66" d="100"/>
          <a:sy n="66" d="100"/>
        </p:scale>
        <p:origin x="1229" y="341"/>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Carroll - Green Leek" userId="90938775-e2ef-4764-a643-4f010146923c" providerId="ADAL" clId="{76D29F15-6E1F-43D4-BF2C-D0A0C68630F6}"/>
    <pc:docChg chg="undo custSel addSld delSld modSld">
      <pc:chgData name="Sarah Carroll - Green Leek" userId="90938775-e2ef-4764-a643-4f010146923c" providerId="ADAL" clId="{76D29F15-6E1F-43D4-BF2C-D0A0C68630F6}" dt="2026-04-19T19:17:37.183" v="5714" actId="20577"/>
      <pc:docMkLst>
        <pc:docMk/>
      </pc:docMkLst>
      <pc:sldChg chg="modSp mod">
        <pc:chgData name="Sarah Carroll - Green Leek" userId="90938775-e2ef-4764-a643-4f010146923c" providerId="ADAL" clId="{76D29F15-6E1F-43D4-BF2C-D0A0C68630F6}" dt="2026-03-23T21:26:18.096" v="4157" actId="20577"/>
        <pc:sldMkLst>
          <pc:docMk/>
          <pc:sldMk cId="4193036855" sldId="260"/>
        </pc:sldMkLst>
      </pc:sldChg>
      <pc:sldChg chg="addSp delSp modSp mod">
        <pc:chgData name="Sarah Carroll - Green Leek" userId="90938775-e2ef-4764-a643-4f010146923c" providerId="ADAL" clId="{76D29F15-6E1F-43D4-BF2C-D0A0C68630F6}" dt="2026-04-09T19:30:53.136" v="4728" actId="20577"/>
        <pc:sldMkLst>
          <pc:docMk/>
          <pc:sldMk cId="4137687644" sldId="262"/>
        </pc:sldMkLst>
        <pc:graphicFrameChg chg="mod modGraphic">
          <ac:chgData name="Sarah Carroll - Green Leek" userId="90938775-e2ef-4764-a643-4f010146923c" providerId="ADAL" clId="{76D29F15-6E1F-43D4-BF2C-D0A0C68630F6}" dt="2026-04-09T19:30:53.136" v="4728" actId="20577"/>
          <ac:graphicFrameMkLst>
            <pc:docMk/>
            <pc:sldMk cId="4137687644" sldId="262"/>
            <ac:graphicFrameMk id="3" creationId="{C309D6EC-D8CA-42E0-9877-E82797564D7C}"/>
          </ac:graphicFrameMkLst>
        </pc:graphicFrameChg>
      </pc:sldChg>
      <pc:sldChg chg="addSp modSp mod">
        <pc:chgData name="Sarah Carroll - Green Leek" userId="90938775-e2ef-4764-a643-4f010146923c" providerId="ADAL" clId="{76D29F15-6E1F-43D4-BF2C-D0A0C68630F6}" dt="2026-03-23T22:03:04.348" v="4691" actId="404"/>
        <pc:sldMkLst>
          <pc:docMk/>
          <pc:sldMk cId="3500215024" sldId="263"/>
        </pc:sldMkLst>
      </pc:sldChg>
      <pc:sldChg chg="modSp mod">
        <pc:chgData name="Sarah Carroll - Green Leek" userId="90938775-e2ef-4764-a643-4f010146923c" providerId="ADAL" clId="{76D29F15-6E1F-43D4-BF2C-D0A0C68630F6}" dt="2026-03-23T21:34:03.865" v="4254" actId="20577"/>
        <pc:sldMkLst>
          <pc:docMk/>
          <pc:sldMk cId="2315999893" sldId="264"/>
        </pc:sldMkLst>
      </pc:sldChg>
      <pc:sldChg chg="modSp mod">
        <pc:chgData name="Sarah Carroll - Green Leek" userId="90938775-e2ef-4764-a643-4f010146923c" providerId="ADAL" clId="{76D29F15-6E1F-43D4-BF2C-D0A0C68630F6}" dt="2026-03-23T21:28:33.924" v="4245" actId="20577"/>
        <pc:sldMkLst>
          <pc:docMk/>
          <pc:sldMk cId="1440818941" sldId="268"/>
        </pc:sldMkLst>
      </pc:sldChg>
      <pc:sldChg chg="addSp modSp mod">
        <pc:chgData name="Sarah Carroll - Green Leek" userId="90938775-e2ef-4764-a643-4f010146923c" providerId="ADAL" clId="{76D29F15-6E1F-43D4-BF2C-D0A0C68630F6}" dt="2026-04-19T19:17:37.183" v="5714" actId="20577"/>
        <pc:sldMkLst>
          <pc:docMk/>
          <pc:sldMk cId="4269740980" sldId="269"/>
        </pc:sldMkLst>
        <pc:graphicFrameChg chg="mod modGraphic">
          <ac:chgData name="Sarah Carroll - Green Leek" userId="90938775-e2ef-4764-a643-4f010146923c" providerId="ADAL" clId="{76D29F15-6E1F-43D4-BF2C-D0A0C68630F6}" dt="2026-04-19T19:17:37.183" v="5714" actId="20577"/>
          <ac:graphicFrameMkLst>
            <pc:docMk/>
            <pc:sldMk cId="4269740980" sldId="269"/>
            <ac:graphicFrameMk id="3" creationId="{C309D6EC-D8CA-42E0-9877-E82797564D7C}"/>
          </ac:graphicFrameMkLst>
        </pc:graphicFrameChg>
      </pc:sldChg>
      <pc:sldChg chg="addSp delSp modSp new mod">
        <pc:chgData name="Sarah Carroll - Green Leek" userId="90938775-e2ef-4764-a643-4f010146923c" providerId="ADAL" clId="{76D29F15-6E1F-43D4-BF2C-D0A0C68630F6}" dt="2026-03-23T21:56:39.324" v="4650" actId="1035"/>
        <pc:sldMkLst>
          <pc:docMk/>
          <pc:sldMk cId="920608862" sldId="270"/>
        </pc:sldMkLst>
      </pc:sldChg>
      <pc:sldChg chg="modSp add mod">
        <pc:chgData name="Sarah Carroll - Green Leek" userId="90938775-e2ef-4764-a643-4f010146923c" providerId="ADAL" clId="{76D29F15-6E1F-43D4-BF2C-D0A0C68630F6}" dt="2026-04-09T20:41:12.442" v="5695" actId="20577"/>
        <pc:sldMkLst>
          <pc:docMk/>
          <pc:sldMk cId="2787021543" sldId="271"/>
        </pc:sldMkLst>
        <pc:graphicFrameChg chg="mod modGraphic">
          <ac:chgData name="Sarah Carroll - Green Leek" userId="90938775-e2ef-4764-a643-4f010146923c" providerId="ADAL" clId="{76D29F15-6E1F-43D4-BF2C-D0A0C68630F6}" dt="2026-04-09T20:41:12.442" v="5695" actId="20577"/>
          <ac:graphicFrameMkLst>
            <pc:docMk/>
            <pc:sldMk cId="2787021543" sldId="271"/>
            <ac:graphicFrameMk id="3" creationId="{36B49313-D365-581D-5A47-A375F5FFFE89}"/>
          </ac:graphicFrameMkLst>
        </pc:graphicFrameChg>
        <pc:picChg chg="mod">
          <ac:chgData name="Sarah Carroll - Green Leek" userId="90938775-e2ef-4764-a643-4f010146923c" providerId="ADAL" clId="{76D29F15-6E1F-43D4-BF2C-D0A0C68630F6}" dt="2026-04-09T19:28:49.467" v="4705" actId="1076"/>
          <ac:picMkLst>
            <pc:docMk/>
            <pc:sldMk cId="2787021543" sldId="271"/>
            <ac:picMk id="1026" creationId="{16D1F682-9692-86E6-56C9-BB3923AC2E38}"/>
          </ac:picMkLst>
        </pc:picChg>
      </pc:sldChg>
    </pc:docChg>
  </pc:docChgLst>
  <pc:docChgLst>
    <pc:chgData name="Sarah Carroll - Green Leek" userId="90938775-e2ef-4764-a643-4f010146923c" providerId="ADAL" clId="{06F54984-787C-4FAE-BE8C-9CFB7134B53A}"/>
    <pc:docChg chg="custSel modSld">
      <pc:chgData name="Sarah Carroll - Green Leek" userId="90938775-e2ef-4764-a643-4f010146923c" providerId="ADAL" clId="{06F54984-787C-4FAE-BE8C-9CFB7134B53A}" dt="2026-05-05T14:10:07.729" v="274" actId="20577"/>
      <pc:docMkLst>
        <pc:docMk/>
      </pc:docMkLst>
      <pc:sldChg chg="modSp mod">
        <pc:chgData name="Sarah Carroll - Green Leek" userId="90938775-e2ef-4764-a643-4f010146923c" providerId="ADAL" clId="{06F54984-787C-4FAE-BE8C-9CFB7134B53A}" dt="2026-05-05T14:10:07.729" v="274" actId="20577"/>
        <pc:sldMkLst>
          <pc:docMk/>
          <pc:sldMk cId="2315999893" sldId="264"/>
        </pc:sldMkLst>
        <pc:graphicFrameChg chg="mod modGraphic">
          <ac:chgData name="Sarah Carroll - Green Leek" userId="90938775-e2ef-4764-a643-4f010146923c" providerId="ADAL" clId="{06F54984-787C-4FAE-BE8C-9CFB7134B53A}" dt="2026-05-05T14:10:07.729" v="274" actId="20577"/>
          <ac:graphicFrameMkLst>
            <pc:docMk/>
            <pc:sldMk cId="2315999893" sldId="264"/>
            <ac:graphicFrameMk id="3" creationId="{C309D6EC-D8CA-42E0-9877-E82797564D7C}"/>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6DE5F-DF04-4F27-A344-93FB2E432C72}" type="datetimeFigureOut">
              <a:rPr lang="en-GB" smtClean="0"/>
              <a:t>05/05/2026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05/05/2026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05/05/2026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0.png"/><Relationship Id="rId7"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14.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1251211" y="0"/>
            <a:ext cx="7347211" cy="22133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Maple Class Long </a:t>
            </a:r>
          </a:p>
          <a:p>
            <a:r>
              <a:rPr lang="en-US" sz="7200" dirty="0">
                <a:latin typeface="Amatic SC" panose="00000500000000000000" pitchFamily="2" charset="-79"/>
                <a:cs typeface="Amatic SC" panose="00000500000000000000" pitchFamily="2" charset="-79"/>
              </a:rPr>
              <a:t>Term Plan 25-26</a:t>
            </a:r>
            <a:endParaRPr lang="en-GB" sz="7200" dirty="0">
              <a:latin typeface="Amatic SC" panose="00000500000000000000" pitchFamily="2" charset="-79"/>
              <a:cs typeface="Amatic SC" panose="00000500000000000000" pitchFamily="2" charset="-79"/>
            </a:endParaRPr>
          </a:p>
        </p:txBody>
      </p:sp>
      <p:pic>
        <p:nvPicPr>
          <p:cNvPr id="3" name="Picture 2">
            <a:extLst>
              <a:ext uri="{FF2B5EF4-FFF2-40B4-BE49-F238E27FC236}">
                <a16:creationId xmlns:a16="http://schemas.microsoft.com/office/drawing/2014/main" id="{CF4676A3-DA96-4EAA-830B-76D404221E41}"/>
              </a:ext>
            </a:extLst>
          </p:cNvPr>
          <p:cNvPicPr>
            <a:picLocks noChangeAspect="1"/>
          </p:cNvPicPr>
          <p:nvPr/>
        </p:nvPicPr>
        <p:blipFill>
          <a:blip r:embed="rId3"/>
          <a:stretch>
            <a:fillRect/>
          </a:stretch>
        </p:blipFill>
        <p:spPr>
          <a:xfrm>
            <a:off x="862013" y="3262247"/>
            <a:ext cx="2355322" cy="2554563"/>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165943181"/>
              </p:ext>
            </p:extLst>
          </p:nvPr>
        </p:nvGraphicFramePr>
        <p:xfrm>
          <a:off x="366318" y="476214"/>
          <a:ext cx="11459364" cy="61874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400" b="1" dirty="0">
                          <a:solidFill>
                            <a:schemeClr val="bg1">
                              <a:lumMod val="50000"/>
                            </a:schemeClr>
                          </a:solidFill>
                          <a:latin typeface="SassoonPrimaryInfant" pitchFamily="2" charset="0"/>
                          <a:cs typeface="Amatic SC" panose="00000500000000000000" pitchFamily="2" charset="-79"/>
                        </a:rPr>
                        <a:t>Characteristics of Effective Learning </a:t>
                      </a:r>
                    </a:p>
                    <a:p>
                      <a:pPr algn="ctr"/>
                      <a:endParaRPr lang="en-US" sz="1400" b="1" dirty="0">
                        <a:solidFill>
                          <a:schemeClr val="bg1">
                            <a:lumMod val="50000"/>
                          </a:schemeClr>
                        </a:solidFill>
                        <a:latin typeface="SassoonPrimaryInfant" pitchFamily="2" charset="0"/>
                        <a:cs typeface="Amatic SC" panose="00000500000000000000" pitchFamily="2" charset="-79"/>
                      </a:endParaRPr>
                    </a:p>
                    <a:p>
                      <a:r>
                        <a:rPr lang="en-US" sz="1400" b="1" dirty="0">
                          <a:solidFill>
                            <a:srgbClr val="FF33CC"/>
                          </a:solidFill>
                          <a:latin typeface="SassoonPrimaryInfant" pitchFamily="2" charset="0"/>
                          <a:cs typeface="Amatic SC" panose="00000500000000000000" pitchFamily="2" charset="-79"/>
                        </a:rPr>
                        <a:t>Playing and Exploring: </a:t>
                      </a:r>
                      <a:r>
                        <a:rPr lang="en-US" sz="1400" dirty="0">
                          <a:latin typeface="SassoonPrimaryInfant" pitchFamily="2" charset="0"/>
                          <a:cs typeface="RM Typerighter old" panose="00000400000000000000" pitchFamily="2" charset="-79"/>
                        </a:rPr>
                        <a:t>- Children investigate and experience things, and ‘have a go’. </a:t>
                      </a:r>
                      <a:r>
                        <a:rPr lang="en-GB" sz="1400" dirty="0">
                          <a:solidFill>
                            <a:srgbClr val="000000"/>
                          </a:solidFill>
                          <a:effectLst/>
                          <a:latin typeface="SassoonPrimaryInfant" pitchFamily="2" charset="0"/>
                          <a:ea typeface="Calibri" panose="020F0502020204030204" pitchFamily="34" charset="0"/>
                          <a:cs typeface="Acumin Pro"/>
                        </a:rPr>
                        <a:t>Children who actively participate in their </a:t>
                      </a:r>
                      <a:r>
                        <a:rPr lang="en-GB" sz="1400" dirty="0">
                          <a:solidFill>
                            <a:srgbClr val="000000"/>
                          </a:solidFill>
                          <a:latin typeface="SassoonPrimaryInfant" pitchFamily="2" charset="0"/>
                          <a:ea typeface="Calibri" panose="020F0502020204030204" pitchFamily="34" charset="0"/>
                          <a:cs typeface="Acumin Pro"/>
                        </a:rPr>
                        <a:t>own play </a:t>
                      </a:r>
                      <a:r>
                        <a:rPr lang="en-GB" sz="1400" dirty="0">
                          <a:solidFill>
                            <a:srgbClr val="000000"/>
                          </a:solidFill>
                          <a:effectLst/>
                          <a:latin typeface="SassoonPrimaryInfant" pitchFamily="2" charset="0"/>
                          <a:ea typeface="Calibri" panose="020F0502020204030204" pitchFamily="34" charset="0"/>
                          <a:cs typeface="Acumin Pro"/>
                        </a:rPr>
                        <a:t>develop a larger store of information and experiences to draw on which positively supports their learning </a:t>
                      </a:r>
                      <a:endParaRPr lang="en-US" sz="1400" dirty="0">
                        <a:latin typeface="SassoonPrimaryInfant" pitchFamily="2" charset="0"/>
                        <a:cs typeface="RM Typerighter old" panose="00000400000000000000" pitchFamily="2" charset="-79"/>
                      </a:endParaRPr>
                    </a:p>
                    <a:p>
                      <a:r>
                        <a:rPr lang="en-US" sz="1400" b="1" dirty="0">
                          <a:solidFill>
                            <a:srgbClr val="FF33CC"/>
                          </a:solidFill>
                          <a:latin typeface="SassoonPrimaryInfant" pitchFamily="2" charset="0"/>
                          <a:cs typeface="Amatic SC" panose="00000500000000000000" pitchFamily="2" charset="-79"/>
                        </a:rPr>
                        <a:t>Active Learning: </a:t>
                      </a:r>
                      <a:r>
                        <a:rPr lang="en-US" sz="1400" dirty="0">
                          <a:latin typeface="SassoonPrimaryInfant" pitchFamily="2" charset="0"/>
                          <a:cs typeface="RM Typerighter old" panose="00000400000000000000" pitchFamily="2" charset="-79"/>
                        </a:rPr>
                        <a:t>- Children concentrate and keep on trying if they encounter difficulties. They are proud of their own achievements. </a:t>
                      </a:r>
                      <a:r>
                        <a:rPr lang="en-GB" sz="1400" dirty="0">
                          <a:effectLst/>
                          <a:latin typeface="SassoonPrimaryInfant" pitchFamily="2" charset="0"/>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400" b="1" dirty="0">
                          <a:solidFill>
                            <a:srgbClr val="FF33CC"/>
                          </a:solidFill>
                          <a:latin typeface="SassoonPrimaryInfant" pitchFamily="2" charset="0"/>
                          <a:cs typeface="Amatic SC" panose="00000500000000000000" pitchFamily="2" charset="-79"/>
                        </a:rPr>
                        <a:t>Creating and Thinking Critically: </a:t>
                      </a:r>
                      <a:r>
                        <a:rPr lang="en-US" sz="1400" dirty="0">
                          <a:latin typeface="SassoonPrimaryInfant" pitchFamily="2" charset="0"/>
                          <a:cs typeface="RM Typerighter old" panose="00000400000000000000" pitchFamily="2" charset="-79"/>
                        </a:rPr>
                        <a:t>- Children develop their own ideas and make links between these ideas. </a:t>
                      </a:r>
                      <a:r>
                        <a:rPr lang="en-GB" sz="1400" dirty="0">
                          <a:effectLst/>
                          <a:latin typeface="SassoonPrimaryInfant" pitchFamily="2" charset="0"/>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400" dirty="0">
                          <a:effectLst/>
                          <a:latin typeface="SassoonPrimaryInfant" pitchFamily="2" charset="0"/>
                          <a:ea typeface="Calibri" panose="020F0502020204030204" pitchFamily="34" charset="0"/>
                          <a:cs typeface="Arial" panose="020B0604020202020204" pitchFamily="34" charset="0"/>
                        </a:rPr>
                        <a:t> </a:t>
                      </a:r>
                    </a:p>
                    <a:p>
                      <a:endParaRPr lang="en-GB" sz="1400" dirty="0">
                        <a:latin typeface="SassoonPrimaryInfant" pitchFamily="2"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endParaRPr lang="en-US" sz="1400" b="1" i="0" dirty="0">
                        <a:solidFill>
                          <a:srgbClr val="7030A0"/>
                        </a:solidFill>
                        <a:latin typeface="SassoonPrimaryInfant" pitchFamily="2" charset="0"/>
                        <a:cs typeface="Amatic SC" panose="00000500000000000000" pitchFamily="2" charset="-79"/>
                      </a:endParaRPr>
                    </a:p>
                    <a:p>
                      <a:r>
                        <a:rPr lang="en-US" sz="1400" b="1" i="0" dirty="0">
                          <a:solidFill>
                            <a:srgbClr val="7030A0"/>
                          </a:solidFill>
                          <a:latin typeface="SassoonPrimaryInfant" pitchFamily="2" charset="0"/>
                          <a:cs typeface="Amatic SC" panose="00000500000000000000" pitchFamily="2" charset="-79"/>
                        </a:rPr>
                        <a:t>Unique Child: </a:t>
                      </a:r>
                      <a:r>
                        <a:rPr lang="en-US" sz="1400" i="0" dirty="0">
                          <a:latin typeface="SassoonPrimaryInfant" pitchFamily="2" charset="0"/>
                          <a:cs typeface="RM Typerighter old" panose="00000400000000000000" pitchFamily="2" charset="-79"/>
                        </a:rPr>
                        <a:t>Every child is unique and has the potential to be resilient, capable, confident and self-assured.  </a:t>
                      </a:r>
                    </a:p>
                    <a:p>
                      <a:r>
                        <a:rPr lang="en-US" sz="1400" b="1" i="0" dirty="0">
                          <a:solidFill>
                            <a:srgbClr val="7030A0"/>
                          </a:solidFill>
                          <a:latin typeface="SassoonPrimaryInfant" pitchFamily="2" charset="0"/>
                          <a:cs typeface="Amatic SC" panose="00000500000000000000" pitchFamily="2" charset="-79"/>
                        </a:rPr>
                        <a:t>Positive Relationships: </a:t>
                      </a:r>
                      <a:r>
                        <a:rPr lang="en-US" sz="1400" i="0" dirty="0">
                          <a:latin typeface="SassoonPrimaryInfant" pitchFamily="2" charset="0"/>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400" b="1" i="0" dirty="0">
                          <a:solidFill>
                            <a:srgbClr val="7030A0"/>
                          </a:solidFill>
                          <a:latin typeface="SassoonPrimaryInfant" pitchFamily="2" charset="0"/>
                          <a:cs typeface="Amatic SC" panose="00000500000000000000" pitchFamily="2" charset="-79"/>
                        </a:rPr>
                        <a:t>Enabling Environments: </a:t>
                      </a:r>
                      <a:r>
                        <a:rPr lang="en-US" sz="1400" i="0" dirty="0">
                          <a:latin typeface="SassoonPrimaryInfant" pitchFamily="2" charset="0"/>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400" b="1" i="0" dirty="0">
                          <a:solidFill>
                            <a:srgbClr val="7030A0"/>
                          </a:solidFill>
                          <a:latin typeface="SassoonPrimaryInfant" pitchFamily="2" charset="0"/>
                          <a:cs typeface="Amatic SC" panose="00000500000000000000" pitchFamily="2" charset="-79"/>
                        </a:rPr>
                        <a:t>Learning and Development: </a:t>
                      </a:r>
                      <a:r>
                        <a:rPr lang="en-US" sz="1400" i="0" dirty="0">
                          <a:latin typeface="SassoonPrimaryInfant" pitchFamily="2" charset="0"/>
                          <a:cs typeface="RM Typerighter old" panose="00000400000000000000" pitchFamily="2" charset="-79"/>
                        </a:rPr>
                        <a:t>Children develop and learn at different rates. We must be aware of children who need greater support than others. </a:t>
                      </a:r>
                    </a:p>
                    <a:p>
                      <a:endParaRPr lang="en-US" sz="1400" i="1" dirty="0">
                        <a:latin typeface="SassoonPrimaryInfant" pitchFamily="2" charset="0"/>
                        <a:cs typeface="RM Typerighter old" panose="00000400000000000000" pitchFamily="2" charset="-79"/>
                      </a:endParaRPr>
                    </a:p>
                    <a:p>
                      <a:r>
                        <a:rPr lang="en-US" sz="1400" b="0" i="1" kern="1200" dirty="0">
                          <a:solidFill>
                            <a:schemeClr val="dk1"/>
                          </a:solidFill>
                          <a:effectLst/>
                          <a:latin typeface="SassoonPrimaryInfant" pitchFamily="2"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SassoonPrimaryInfant" pitchFamily="2" charset="0"/>
                          <a:cs typeface="Amatic SC" panose="00000500000000000000" pitchFamily="2" charset="-79"/>
                        </a:rPr>
                        <a:t>We will ensure that all children learn and develop well and are kept healthy and safe at ALL times. </a:t>
                      </a:r>
                      <a:endParaRPr lang="en-GB" sz="1400" b="1" i="1" dirty="0">
                        <a:latin typeface="SassoonPrimaryInfant" pitchFamily="2" charset="0"/>
                        <a:cs typeface="Amatic SC" panose="00000500000000000000" pitchFamily="2" charset="-79"/>
                      </a:endParaRPr>
                    </a:p>
                    <a:p>
                      <a:endParaRPr lang="en-US" sz="1400" i="1" dirty="0">
                        <a:latin typeface="SassoonPrimaryInfant" pitchFamily="2"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pic>
        <p:nvPicPr>
          <p:cNvPr id="7" name="Picture 6">
            <a:extLst>
              <a:ext uri="{FF2B5EF4-FFF2-40B4-BE49-F238E27FC236}">
                <a16:creationId xmlns:a16="http://schemas.microsoft.com/office/drawing/2014/main" id="{8AF3DFAF-EF95-47A7-AE86-ED356569AF85}"/>
              </a:ext>
            </a:extLst>
          </p:cNvPr>
          <p:cNvPicPr>
            <a:picLocks noChangeAspect="1"/>
          </p:cNvPicPr>
          <p:nvPr/>
        </p:nvPicPr>
        <p:blipFill>
          <a:blip r:embed="rId4"/>
          <a:stretch>
            <a:fillRect/>
          </a:stretch>
        </p:blipFill>
        <p:spPr>
          <a:xfrm>
            <a:off x="795867" y="150127"/>
            <a:ext cx="675936" cy="733115"/>
          </a:xfrm>
          <a:prstGeom prst="rect">
            <a:avLst/>
          </a:prstGeom>
        </p:spPr>
      </p:pic>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37291385"/>
              </p:ext>
            </p:extLst>
          </p:nvPr>
        </p:nvGraphicFramePr>
        <p:xfrm>
          <a:off x="197738" y="719663"/>
          <a:ext cx="11796523" cy="7263374"/>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dirty="0"/>
                    </a:p>
                  </a:txBody>
                  <a:tcPr/>
                </a:tc>
                <a:tc gridSpan="2">
                  <a:txBody>
                    <a:bodyPr/>
                    <a:lstStyle/>
                    <a:p>
                      <a:pPr algn="ctr"/>
                      <a:r>
                        <a:rPr lang="en-US" sz="20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dirty="0"/>
                    </a:p>
                  </a:txBody>
                  <a:tcPr/>
                </a:tc>
                <a:extLst>
                  <a:ext uri="{0D108BD9-81ED-4DB2-BD59-A6C34878D82A}">
                    <a16:rowId xmlns:a16="http://schemas.microsoft.com/office/drawing/2014/main" val="2272033691"/>
                  </a:ext>
                </a:extLst>
              </a:tr>
              <a:tr h="46397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panose="00000500000000000000" pitchFamily="2" charset="-79"/>
                          <a:cs typeface="Amatic SC" panose="00000500000000000000" pitchFamily="2" charset="-79"/>
                        </a:rPr>
                        <a:t>Communication and Language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050" b="0" i="0" dirty="0">
                          <a:latin typeface="SassoonPrimaryInfant" pitchFamily="2" charset="0"/>
                        </a:rPr>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will build children's language effectively. Reading frequently to children, and engaging them actively in stories, non-fiction, rhymes and poems, and then providing them with extensive opportunities to use and embed new words in a range of contexts, will give children the opportunity to thrive. Through conversation, story-telling and role play, where children share their ideas with support and modelling from their teacher, and sensitive questioning that invites them to elaborate, children become comfortable using a rich range of vocabulary and language structures.</a:t>
                      </a:r>
                      <a:endParaRPr lang="en-US" sz="1050" b="0" i="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989017">
                <a:tc>
                  <a:txBody>
                    <a:bodyPr/>
                    <a:lstStyle/>
                    <a:p>
                      <a:pPr algn="ctr"/>
                      <a:r>
                        <a:rPr lang="en-US" sz="1100" dirty="0">
                          <a:latin typeface="SassoonPrimaryInfant" pitchFamily="2" charset="0"/>
                        </a:rPr>
                        <a:t>C&amp;L is developed throughout the year through high quality interactions, daily group discussions, circle time, PSHE times,  stories, singing, assemblies  and weekly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p>
                      <a:pPr algn="ctr"/>
                      <a:r>
                        <a:rPr lang="en-US" sz="2800" b="1" dirty="0">
                          <a:latin typeface="Amatic SC" panose="00000500000000000000" pitchFamily="2" charset="-79"/>
                          <a:cs typeface="Amatic SC" panose="00000500000000000000" pitchFamily="2" charset="-79"/>
                        </a:rPr>
                        <a:t>Daily story time </a:t>
                      </a:r>
                      <a:endParaRPr lang="en-GB" sz="2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Settling in activities to get to know each other.</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Talk about themselves, their families and experiences familiar to them. </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Talk about family routines and special occasions.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Making friends – support </a:t>
                      </a:r>
                      <a:r>
                        <a:rPr lang="en-US" sz="800" b="0" dirty="0" err="1">
                          <a:solidFill>
                            <a:schemeClr val="tx1"/>
                          </a:solidFill>
                          <a:latin typeface="SassoonPrimaryInfant" pitchFamily="2" charset="0"/>
                          <a:cs typeface="Amatic SC" panose="00000500000000000000" pitchFamily="2" charset="-79"/>
                        </a:rPr>
                        <a:t>chn</a:t>
                      </a:r>
                      <a:r>
                        <a:rPr lang="en-US" sz="800" b="0" dirty="0">
                          <a:solidFill>
                            <a:schemeClr val="tx1"/>
                          </a:solidFill>
                          <a:latin typeface="SassoonPrimaryInfant" pitchFamily="2" charset="0"/>
                          <a:cs typeface="Amatic SC" panose="00000500000000000000" pitchFamily="2" charset="-79"/>
                        </a:rPr>
                        <a:t> to develop relationships with each other and negotiate problems.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Show interest in the lives of other people (each other, friendships, topics – people who help us in our community).</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Know and understand how to listen carefully and why listening is important.</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Follow instructions (following routines, putting things away, </a:t>
                      </a:r>
                      <a:r>
                        <a:rPr lang="en-US" sz="800" b="0" dirty="0" err="1">
                          <a:solidFill>
                            <a:schemeClr val="tx1"/>
                          </a:solidFill>
                          <a:latin typeface="SassoonPrimaryInfant" pitchFamily="2" charset="0"/>
                          <a:cs typeface="Amatic SC" panose="00000500000000000000" pitchFamily="2" charset="-79"/>
                        </a:rPr>
                        <a:t>etc</a:t>
                      </a:r>
                      <a:r>
                        <a:rPr lang="en-US" sz="800" b="0" dirty="0">
                          <a:solidFill>
                            <a:schemeClr val="tx1"/>
                          </a:solidFill>
                          <a:latin typeface="SassoonPrimaryInfant" pitchFamily="2" charset="0"/>
                          <a:cs typeface="Amatic SC" panose="00000500000000000000" pitchFamily="2" charset="-79"/>
                        </a:rPr>
                        <a:t>).</a:t>
                      </a:r>
                    </a:p>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Model talk routines through the day. For example, arriving in school: “Good morning, how are you?”</a:t>
                      </a:r>
                      <a:r>
                        <a:rPr lang="en-GB" sz="800" dirty="0">
                          <a:effectLst/>
                          <a:latin typeface="SassoonPrimaryInfant" pitchFamily="2" charset="0"/>
                          <a:ea typeface="Calibri" panose="020F0502020204030204" pitchFamily="34" charset="0"/>
                          <a:cs typeface="Times New Roman" panose="02020603050405020304" pitchFamily="18" charset="0"/>
                        </a:rPr>
                        <a:t>)</a:t>
                      </a:r>
                      <a:r>
                        <a:rPr lang="en-GB" sz="800" baseline="0" dirty="0">
                          <a:effectLst/>
                          <a:latin typeface="SassoonPrimaryInfant" pitchFamily="2" charset="0"/>
                          <a:ea typeface="Calibri" panose="020F0502020204030204" pitchFamily="34" charset="0"/>
                          <a:cs typeface="Times New Roman" panose="02020603050405020304" pitchFamily="18" charset="0"/>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New vocab introduced in drawing club</a:t>
                      </a: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Discovering passions - what the children are interested in, enjoy doing and talking about their goals/dreams.</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Hold conversations when engaged in back-and-forth exchanges with staff and peers. </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Ask questions to find out more and to check they understand what has been said to them.</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Begin to develop social phrases and engage in story times.</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Retell stories and talk about what they have found out in our non-fiction units. </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Know vocabulary related to different celebrations and understand the different ways people celebrate.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Follow instructions (following routines, putting things away, </a:t>
                      </a:r>
                      <a:r>
                        <a:rPr lang="en-US" sz="800" b="0" dirty="0" err="1">
                          <a:solidFill>
                            <a:schemeClr val="tx1"/>
                          </a:solidFill>
                          <a:latin typeface="SassoonPrimaryInfant" pitchFamily="2" charset="0"/>
                          <a:cs typeface="Amatic SC" panose="00000500000000000000" pitchFamily="2" charset="-79"/>
                        </a:rPr>
                        <a:t>etc</a:t>
                      </a:r>
                      <a:r>
                        <a:rPr lang="en-US" sz="800" b="0" dirty="0">
                          <a:solidFill>
                            <a:schemeClr val="tx1"/>
                          </a:solidFill>
                          <a:latin typeface="SassoonPrimaryInfant" pitchFamily="2" charset="0"/>
                          <a:cs typeface="Amatic SC" panose="00000500000000000000" pitchFamily="2" charset="-79"/>
                        </a:rPr>
                        <a:t>).</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Takes part in discussions (with partners, staff, small groups).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rhymes, poems and songs.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New vocab introduced in drawing club</a:t>
                      </a: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Settling in activities to get to know each other (Pre-School intake – Jan)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Talk about themselves, their families and experiences familiar to them (Pre-School intake – Jan)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Making friends – support </a:t>
                      </a:r>
                      <a:r>
                        <a:rPr lang="en-US" sz="800" b="0" dirty="0" err="1">
                          <a:solidFill>
                            <a:schemeClr val="tx1"/>
                          </a:solidFill>
                          <a:latin typeface="SassoonPrimaryInfant" pitchFamily="2" charset="0"/>
                          <a:cs typeface="Amatic SC" panose="00000500000000000000" pitchFamily="2" charset="-79"/>
                        </a:rPr>
                        <a:t>chn</a:t>
                      </a:r>
                      <a:r>
                        <a:rPr lang="en-US" sz="800" b="0" dirty="0">
                          <a:solidFill>
                            <a:schemeClr val="tx1"/>
                          </a:solidFill>
                          <a:latin typeface="SassoonPrimaryInfant" pitchFamily="2" charset="0"/>
                          <a:cs typeface="Amatic SC" panose="00000500000000000000" pitchFamily="2" charset="-79"/>
                        </a:rPr>
                        <a:t> to develop relationships with each other and negotiate problems.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Articulate their ideas and thoughts in well-formed sentences.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To be able to connect one idea or action to another using a range of connectives.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Ask questions to find out more and to check they understand what has been said to them.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Retell stories and discuss events that happen in a story.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Innovate our own stories and talk about their ideas.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Engage in non-fiction books and talk about new knowledge and vocabulary.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rhymes, poems and songs.</a:t>
                      </a:r>
                      <a:endParaRPr lang="en-US" sz="800" b="0" dirty="0">
                        <a:solidFill>
                          <a:schemeClr val="tx1"/>
                        </a:solidFill>
                        <a:latin typeface="SassoonPrimaryInfant" pitchFamily="2" charset="0"/>
                        <a:cs typeface="Amatic SC" panose="00000500000000000000" pitchFamily="2" charset="-79"/>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To be able to express their ideas and feelings about their experiences, using full sentences, including past, present and future tenses (modelled and supported by staff).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New vocab introduced in drawing club</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dirty="0">
                        <a:solidFill>
                          <a:schemeClr val="tx1"/>
                        </a:solidFill>
                        <a:latin typeface="SassoonPrimaryInfant" pitchFamily="2" charset="0"/>
                        <a:cs typeface="Amatic SC" panose="00000500000000000000" pitchFamily="2" charset="-79"/>
                      </a:endParaRPr>
                    </a:p>
                    <a:p>
                      <a:pPr algn="ctr"/>
                      <a:endParaRPr lang="en-US" sz="800" b="0" dirty="0">
                        <a:solidFill>
                          <a:schemeClr val="tx1"/>
                        </a:solidFill>
                        <a:latin typeface="SassoonPrimaryInfant" pitchFamily="2" charset="0"/>
                        <a:cs typeface="Amatic SC" panose="00000500000000000000" pitchFamily="2" charset="-79"/>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Describe events in some detail.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To be able to retell familiar stories and discuss the events and characters in detail.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Use talk to help work out problems and organise thinking and activities.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Use talk to explain how things work and why they happen.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To be able to offer explanations for why things might happen, making use of recently introduced vocabulary from stories, nonfiction, rhymes and poems when appropriate.</a:t>
                      </a:r>
                      <a:endParaRPr lang="en-US" sz="800" b="0" dirty="0">
                        <a:solidFill>
                          <a:schemeClr val="tx1"/>
                        </a:solidFill>
                        <a:latin typeface="SassoonPrimaryInfant" pitchFamily="2" charset="0"/>
                        <a:cs typeface="Amatic SC" panose="00000500000000000000" pitchFamily="2" charset="-79"/>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To be able to participate in small group, class and one-to-one discussions, offering their own ideas, using recently introduced vocabulary.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and recite rhymes, poems and songs.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Talk about changes they notice happening (tadpoles, chicks)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New vocab introduced in drawing club</a:t>
                      </a:r>
                      <a:endParaRPr lang="en-GB" sz="800" kern="1200" baseline="0" dirty="0">
                        <a:solidFill>
                          <a:schemeClr val="dk1"/>
                        </a:solidFill>
                        <a:effectLst/>
                        <a:latin typeface="SassoonPrimaryInfant"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dirty="0">
                        <a:solidFill>
                          <a:schemeClr val="tx1"/>
                        </a:solidFill>
                        <a:latin typeface="SassoonPrimaryInfant" pitchFamily="2" charset="0"/>
                        <a:cs typeface="Amatic SC" panose="00000500000000000000" pitchFamily="2" charset="-79"/>
                      </a:endParaRPr>
                    </a:p>
                    <a:p>
                      <a:pPr algn="ctr"/>
                      <a:endParaRPr lang="en-GB" sz="800" kern="1200" dirty="0">
                        <a:solidFill>
                          <a:schemeClr val="dk1"/>
                        </a:solidFill>
                        <a:effectLst/>
                        <a:latin typeface="SassoonPrimaryInfant" pitchFamily="2" charset="0"/>
                        <a:ea typeface="+mn-ea"/>
                        <a:cs typeface="+mn-cs"/>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Settling in activities to get to know each other (Pre-School intake – Apr)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Talk about themselves, their families and experiences familiar to them (Pre-School intake – Apr)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Making friends – support </a:t>
                      </a:r>
                      <a:r>
                        <a:rPr lang="en-US" sz="800" b="0" dirty="0" err="1">
                          <a:solidFill>
                            <a:schemeClr val="tx1"/>
                          </a:solidFill>
                          <a:latin typeface="SassoonPrimaryInfant" pitchFamily="2" charset="0"/>
                          <a:cs typeface="Amatic SC" panose="00000500000000000000" pitchFamily="2" charset="-79"/>
                        </a:rPr>
                        <a:t>chn</a:t>
                      </a:r>
                      <a:r>
                        <a:rPr lang="en-US" sz="800" b="0" dirty="0">
                          <a:solidFill>
                            <a:schemeClr val="tx1"/>
                          </a:solidFill>
                          <a:latin typeface="SassoonPrimaryInfant" pitchFamily="2" charset="0"/>
                          <a:cs typeface="Amatic SC" panose="00000500000000000000" pitchFamily="2" charset="-79"/>
                        </a:rPr>
                        <a:t> to develop relationships with each other and negotiate problems.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Describe in detail their observations about why things happen and how things work.</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Describe in detail their observations about the natural world.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Use talk to help work out problems and organise thinking and activities.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Describe</a:t>
                      </a:r>
                      <a:r>
                        <a:rPr lang="en-GB" sz="800" kern="1200" baseline="0" dirty="0">
                          <a:solidFill>
                            <a:schemeClr val="dk1"/>
                          </a:solidFill>
                          <a:effectLst/>
                          <a:latin typeface="SassoonPrimaryInfant" pitchFamily="2" charset="0"/>
                          <a:ea typeface="+mn-ea"/>
                          <a:cs typeface="+mn-cs"/>
                        </a:rPr>
                        <a:t> events in some detail: trips, etc.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Engage in fiction and non-fiction books and talk about what they have read and what has been read to them. </a:t>
                      </a:r>
                      <a:r>
                        <a:rPr lang="en-US" sz="800" b="0" dirty="0">
                          <a:solidFill>
                            <a:schemeClr val="tx1"/>
                          </a:solidFill>
                          <a:latin typeface="SassoonPrimaryInfant" pitchFamily="2" charset="0"/>
                          <a:cs typeface="Amatic SC" panose="00000500000000000000" pitchFamily="2" charset="-79"/>
                        </a:rPr>
                        <a:t> </a:t>
                      </a:r>
                      <a:endParaRPr lang="en-GB" sz="800" kern="1200" baseline="0" dirty="0">
                        <a:solidFill>
                          <a:schemeClr val="dk1"/>
                        </a:solidFill>
                        <a:effectLst/>
                        <a:latin typeface="SassoonPrimaryInfant" pitchFamily="2"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and recite rhymes, poems and songs.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Talk about</a:t>
                      </a:r>
                      <a:r>
                        <a:rPr lang="en-GB" sz="800" kern="1200" baseline="0" dirty="0">
                          <a:solidFill>
                            <a:schemeClr val="dk1"/>
                          </a:solidFill>
                          <a:effectLst/>
                          <a:latin typeface="SassoonPrimaryInfant" pitchFamily="2" charset="0"/>
                          <a:ea typeface="+mn-ea"/>
                          <a:cs typeface="+mn-cs"/>
                        </a:rPr>
                        <a:t> similarities and differences between things in the past and now (kings and queens)</a:t>
                      </a:r>
                      <a:endParaRPr lang="en-US" sz="800" b="0" dirty="0">
                        <a:solidFill>
                          <a:schemeClr val="tx1"/>
                        </a:solidFill>
                        <a:latin typeface="SassoonPrimaryInfant" pitchFamily="2" charset="0"/>
                        <a:cs typeface="Amatic SC" panose="00000500000000000000" pitchFamily="2" charset="-79"/>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New vocab introduced in drawing club</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800" kern="1200" dirty="0">
                        <a:solidFill>
                          <a:schemeClr val="dk1"/>
                        </a:solidFill>
                        <a:effectLst/>
                        <a:latin typeface="SassoonPrimaryInfant"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tx1"/>
                        </a:solidFill>
                        <a:latin typeface="SassoonPrimaryInfant"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tx1"/>
                        </a:solidFill>
                        <a:latin typeface="SassoonPrimaryInfant" pitchFamily="2" charset="0"/>
                        <a:cs typeface="Amatic SC" panose="00000500000000000000" pitchFamily="2" charset="-79"/>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Use talk to help work out problems and organise thinking and activities.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Participate in small group, class and one-to-one discussions, offering their own ideas, thoughts and opinions.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Engage in fiction and non-fiction books and talk about what they have read and what has been read to them. </a:t>
                      </a:r>
                      <a:r>
                        <a:rPr lang="en-US" sz="800" b="0" dirty="0">
                          <a:solidFill>
                            <a:schemeClr val="tx1"/>
                          </a:solidFill>
                          <a:latin typeface="SassoonPrimaryInfant" pitchFamily="2" charset="0"/>
                          <a:cs typeface="Amatic SC" panose="00000500000000000000" pitchFamily="2" charset="-79"/>
                        </a:rPr>
                        <a:t> </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Listen to and talk about stories to build familiarity and understanding.</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Make predictions and connections when reading a story.</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and recite rhymes, poems and songs.</a:t>
                      </a:r>
                      <a:endParaRPr lang="en-GB" sz="800" kern="1200" baseline="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GB" sz="800" kern="1200" baseline="0" dirty="0">
                          <a:solidFill>
                            <a:schemeClr val="dk1"/>
                          </a:solidFill>
                          <a:effectLst/>
                          <a:latin typeface="SassoonPrimaryInfant" pitchFamily="2" charset="0"/>
                          <a:ea typeface="+mn-ea"/>
                          <a:cs typeface="+mn-cs"/>
                        </a:rPr>
                        <a:t>Talk about the experiences I have had at different points in the school year (end of year video)</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New vocab introduced in drawing club</a:t>
                      </a:r>
                    </a:p>
                    <a:p>
                      <a:pPr marL="171450" indent="-171450" algn="ctr">
                        <a:buFont typeface="Arial" panose="020B0604020202020204" pitchFamily="34" charset="0"/>
                        <a:buChar char="•"/>
                      </a:pPr>
                      <a:endParaRPr lang="en-GB" sz="800" kern="1200" dirty="0">
                        <a:solidFill>
                          <a:schemeClr val="dk1"/>
                        </a:solidFill>
                        <a:effectLst/>
                        <a:latin typeface="SassoonPrimaryInfant" pitchFamily="2" charset="0"/>
                        <a:ea typeface="+mn-ea"/>
                        <a:cs typeface="+mn-cs"/>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pic>
        <p:nvPicPr>
          <p:cNvPr id="5" name="Picture 4">
            <a:extLst>
              <a:ext uri="{FF2B5EF4-FFF2-40B4-BE49-F238E27FC236}">
                <a16:creationId xmlns:a16="http://schemas.microsoft.com/office/drawing/2014/main" id="{755D7BEC-1DE6-441A-AB70-96A786ACE5F8}"/>
              </a:ext>
            </a:extLst>
          </p:cNvPr>
          <p:cNvPicPr>
            <a:picLocks noChangeAspect="1"/>
          </p:cNvPicPr>
          <p:nvPr/>
        </p:nvPicPr>
        <p:blipFill>
          <a:blip r:embed="rId4"/>
          <a:stretch>
            <a:fillRect/>
          </a:stretch>
        </p:blipFill>
        <p:spPr>
          <a:xfrm>
            <a:off x="618331" y="229162"/>
            <a:ext cx="675936" cy="733115"/>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00307230"/>
              </p:ext>
            </p:extLst>
          </p:nvPr>
        </p:nvGraphicFramePr>
        <p:xfrm>
          <a:off x="187378" y="467118"/>
          <a:ext cx="11922270" cy="6233160"/>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607408">
                  <a:extLst>
                    <a:ext uri="{9D8B030D-6E8A-4147-A177-3AD203B41FA5}">
                      <a16:colId xmlns:a16="http://schemas.microsoft.com/office/drawing/2014/main" val="2865123548"/>
                    </a:ext>
                  </a:extLst>
                </a:gridCol>
                <a:gridCol w="1793580">
                  <a:extLst>
                    <a:ext uri="{9D8B030D-6E8A-4147-A177-3AD203B41FA5}">
                      <a16:colId xmlns:a16="http://schemas.microsoft.com/office/drawing/2014/main" val="2361765112"/>
                    </a:ext>
                  </a:extLst>
                </a:gridCol>
                <a:gridCol w="1757365">
                  <a:extLst>
                    <a:ext uri="{9D8B030D-6E8A-4147-A177-3AD203B41FA5}">
                      <a16:colId xmlns:a16="http://schemas.microsoft.com/office/drawing/2014/main" val="167047094"/>
                    </a:ext>
                  </a:extLst>
                </a:gridCol>
                <a:gridCol w="1636459">
                  <a:extLst>
                    <a:ext uri="{9D8B030D-6E8A-4147-A177-3AD203B41FA5}">
                      <a16:colId xmlns:a16="http://schemas.microsoft.com/office/drawing/2014/main" val="2243997706"/>
                    </a:ext>
                  </a:extLst>
                </a:gridCol>
                <a:gridCol w="143137">
                  <a:extLst>
                    <a:ext uri="{9D8B030D-6E8A-4147-A177-3AD203B41FA5}">
                      <a16:colId xmlns:a16="http://schemas.microsoft.com/office/drawing/2014/main" val="2335150482"/>
                    </a:ext>
                  </a:extLst>
                </a:gridCol>
                <a:gridCol w="1613093">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0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dirty="0">
                          <a:latin typeface="Amatic SC" panose="00000500000000000000" pitchFamily="2" charset="-79"/>
                          <a:cs typeface="Amatic SC" panose="00000500000000000000" pitchFamily="2" charset="-79"/>
                        </a:rPr>
                        <a:t>Personal, Social and Emotional Development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000" b="0" dirty="0">
                          <a:latin typeface="SassoonPrimaryInfant" pitchFamily="2" charset="0"/>
                        </a:rPr>
                        <a:t>Children’s personal, social and emotional development (PSED) is crucial for children to lead healthy and happy lives, and is fundamental to their cognitive development. Underpinning their personal development are the important attachments that shape their social world. Strong, warm and supportive  relationships with adults enable children to learn how to understand their own feelings and those of others. Children should be supported to manage emotions, develop a positive sense of self, set themselves simple goals, have confidence in their own abilities, to persist and wait for what they want and direct attention as necessary. Through adult modelling and guidance, they will learn how to look after their bodies, including healthy eating, and manage personal needs independently. Through supported interaction with other children, they learn how to make good friendships, co-operate and resolve conflicts peaceably. These attributes will provide a secure platform from which children can achieve at school and in later life.</a:t>
                      </a:r>
                      <a:endParaRPr lang="en-GB" sz="1000" b="0" dirty="0">
                        <a:solidFill>
                          <a:schemeClr val="bg1">
                            <a:lumMod val="50000"/>
                          </a:schemeClr>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a:txBody>
                    <a:bodyPr/>
                    <a:lstStyle/>
                    <a:p>
                      <a:pPr algn="ctr"/>
                      <a:r>
                        <a:rPr lang="en-US" sz="2000" b="1" dirty="0">
                          <a:latin typeface="Amatic SC" panose="00000500000000000000" pitchFamily="2" charset="-79"/>
                          <a:cs typeface="Amatic SC" panose="00000500000000000000" pitchFamily="2" charset="-79"/>
                        </a:rPr>
                        <a:t>Managing Self </a:t>
                      </a:r>
                    </a:p>
                    <a:p>
                      <a:pPr algn="ctr"/>
                      <a:endParaRPr lang="en-US" sz="2000" b="1" dirty="0">
                        <a:latin typeface="Amatic SC" panose="00000500000000000000" pitchFamily="2" charset="-79"/>
                        <a:cs typeface="Amatic SC" panose="00000500000000000000" pitchFamily="2" charset="-79"/>
                      </a:endParaRPr>
                    </a:p>
                    <a:p>
                      <a:pPr algn="ctr"/>
                      <a:r>
                        <a:rPr lang="en-US" sz="2000" b="1" dirty="0">
                          <a:latin typeface="Amatic SC" panose="00000500000000000000" pitchFamily="2" charset="-79"/>
                          <a:cs typeface="Amatic SC" panose="00000500000000000000" pitchFamily="2" charset="-79"/>
                        </a:rPr>
                        <a:t>Self – Regulation</a:t>
                      </a:r>
                    </a:p>
                    <a:p>
                      <a:pPr algn="ctr"/>
                      <a:endParaRPr lang="en-US" sz="2000" b="1" dirty="0">
                        <a:latin typeface="Amatic SC" panose="00000500000000000000" pitchFamily="2" charset="-79"/>
                        <a:cs typeface="Amatic SC" panose="00000500000000000000" pitchFamily="2" charset="-79"/>
                      </a:endParaRPr>
                    </a:p>
                    <a:p>
                      <a:pPr algn="ctr"/>
                      <a:r>
                        <a:rPr lang="en-US" sz="2000" b="1" dirty="0">
                          <a:latin typeface="Amatic SC" panose="00000500000000000000" pitchFamily="2" charset="-79"/>
                          <a:cs typeface="Amatic SC" panose="00000500000000000000" pitchFamily="2" charset="-79"/>
                        </a:rPr>
                        <a:t>Building relationships</a:t>
                      </a:r>
                    </a:p>
                    <a:p>
                      <a:pPr algn="ctr"/>
                      <a:endParaRPr lang="en-US" sz="2000" b="0" i="0" dirty="0">
                        <a:solidFill>
                          <a:schemeClr val="tx1"/>
                        </a:solidFill>
                        <a:latin typeface="SassoonPrimaryInfant" pitchFamily="2" charset="0"/>
                        <a:cs typeface="Amatic SC" panose="00000500000000000000" pitchFamily="2" charset="-79"/>
                      </a:endParaRPr>
                    </a:p>
                    <a:p>
                      <a:pPr algn="ctr"/>
                      <a:r>
                        <a:rPr lang="en-US" sz="1000" b="0" i="0" dirty="0">
                          <a:solidFill>
                            <a:schemeClr val="tx1"/>
                          </a:solidFill>
                          <a:latin typeface="SassoonPrimaryInfant" pitchFamily="2" charset="0"/>
                          <a:cs typeface="Amatic SC" panose="00000500000000000000" pitchFamily="2" charset="-79"/>
                        </a:rPr>
                        <a:t>These have been split for focus but will be ongoing.</a:t>
                      </a:r>
                    </a:p>
                    <a:p>
                      <a:pPr algn="ct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be able to see themselves as a valuable individual.</a:t>
                      </a:r>
                    </a:p>
                    <a:p>
                      <a:pPr marL="171450" indent="-171450" algn="ctr">
                        <a:buFont typeface="Arial" panose="020B0604020202020204" pitchFamily="34" charset="0"/>
                        <a:buChar char="•"/>
                      </a:pPr>
                      <a:r>
                        <a:rPr lang="en-US" sz="900" b="0" dirty="0">
                          <a:solidFill>
                            <a:schemeClr val="tx1"/>
                          </a:solidFill>
                          <a:latin typeface="SassoonPrimaryInfant" pitchFamily="2" charset="0"/>
                        </a:rPr>
                        <a:t>Know school/class rules and routines.</a:t>
                      </a:r>
                    </a:p>
                    <a:p>
                      <a:pPr marL="171450" indent="-171450" algn="ctr">
                        <a:buFont typeface="Arial" panose="020B0604020202020204" pitchFamily="34" charset="0"/>
                        <a:buChar char="•"/>
                      </a:pPr>
                      <a:r>
                        <a:rPr lang="en-US" sz="900" b="0" dirty="0">
                          <a:solidFill>
                            <a:schemeClr val="tx1"/>
                          </a:solidFill>
                          <a:latin typeface="SassoonPrimaryInfant" pitchFamily="2" charset="0"/>
                        </a:rPr>
                        <a:t>Build up secure relationships with staff</a:t>
                      </a:r>
                    </a:p>
                    <a:p>
                      <a:pPr marL="171450" indent="-171450" algn="ctr">
                        <a:buFont typeface="Arial" panose="020B0604020202020204" pitchFamily="34" charset="0"/>
                        <a:buChar char="•"/>
                      </a:pPr>
                      <a:r>
                        <a:rPr lang="en-US" sz="900" b="0" dirty="0">
                          <a:solidFill>
                            <a:schemeClr val="tx1"/>
                          </a:solidFill>
                          <a:latin typeface="SassoonPrimaryInfant" pitchFamily="2" charset="0"/>
                        </a:rPr>
                        <a:t>Begin to understand how to be a good friend.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kern="1200" dirty="0">
                          <a:solidFill>
                            <a:schemeClr val="dk1"/>
                          </a:solidFill>
                          <a:effectLst/>
                          <a:latin typeface="SassoonPrimaryInfant" pitchFamily="2" charset="0"/>
                          <a:ea typeface="+mn-ea"/>
                          <a:cs typeface="+mn-cs"/>
                        </a:rPr>
                        <a:t>To begin to take turns with others, with adult support and modelling.</a:t>
                      </a:r>
                      <a:endParaRPr lang="en-US" sz="900" b="0" dirty="0">
                        <a:solidFill>
                          <a:schemeClr val="tx1"/>
                        </a:solidFill>
                        <a:latin typeface="SassoonPrimaryInfant" pitchFamily="2" charset="0"/>
                      </a:endParaRPr>
                    </a:p>
                    <a:p>
                      <a:pPr marL="171450" indent="-171450" algn="ctr">
                        <a:buFont typeface="Arial" panose="020B0604020202020204" pitchFamily="34" charset="0"/>
                        <a:buChar char="•"/>
                      </a:pPr>
                      <a:r>
                        <a:rPr lang="en-US" sz="900" b="0" dirty="0">
                          <a:solidFill>
                            <a:schemeClr val="tx1"/>
                          </a:solidFill>
                          <a:latin typeface="SassoonPrimaryInfant" pitchFamily="2" charset="0"/>
                        </a:rPr>
                        <a:t>Know what to do if they are feeling worried about something. </a:t>
                      </a:r>
                    </a:p>
                    <a:p>
                      <a:pPr marL="171450" indent="-171450" algn="ctr">
                        <a:buFont typeface="Arial" panose="020B0604020202020204" pitchFamily="34" charset="0"/>
                        <a:buChar char="•"/>
                      </a:pPr>
                      <a:r>
                        <a:rPr lang="en-US" sz="900" b="0" dirty="0">
                          <a:solidFill>
                            <a:schemeClr val="tx1"/>
                          </a:solidFill>
                          <a:latin typeface="SassoonPrimaryInfant" pitchFamily="2" charset="0"/>
                        </a:rPr>
                        <a:t>Introduce ‘calm room’ and how this can be used.</a:t>
                      </a:r>
                    </a:p>
                    <a:p>
                      <a:pPr marL="171450" indent="-171450" algn="ctr">
                        <a:buFont typeface="Arial" panose="020B0604020202020204" pitchFamily="34" charset="0"/>
                        <a:buChar char="•"/>
                      </a:pPr>
                      <a:r>
                        <a:rPr lang="en-US" sz="900" dirty="0">
                          <a:latin typeface="SassoonPrimaryInfant" pitchFamily="2" charset="0"/>
                        </a:rPr>
                        <a:t>To manage own basic hygiene and personal needs. </a:t>
                      </a:r>
                    </a:p>
                    <a:p>
                      <a:pPr marL="171450" indent="-171450" algn="ctr">
                        <a:buFont typeface="Arial" panose="020B0604020202020204" pitchFamily="34" charset="0"/>
                        <a:buChar char="•"/>
                      </a:pPr>
                      <a:r>
                        <a:rPr lang="en-US" sz="900" dirty="0">
                          <a:latin typeface="SassoonPrimaryInfant" pitchFamily="2" charset="0"/>
                        </a:rPr>
                        <a:t>To talk about ways we can keep healthy.</a:t>
                      </a:r>
                    </a:p>
                    <a:p>
                      <a:pPr marL="171450" indent="-171450" algn="ctr">
                        <a:buFont typeface="Arial" panose="020B0604020202020204" pitchFamily="34" charset="0"/>
                        <a:buChar char="•"/>
                      </a:pPr>
                      <a:r>
                        <a:rPr lang="en-US" sz="900" dirty="0">
                          <a:latin typeface="SassoonPrimaryInfant" pitchFamily="2" charset="0"/>
                        </a:rPr>
                        <a:t>Discuss ways we can care for our environment (recycling, reusing).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Know school/class rules and routines and be able to talk about how they help to keep us happy and safe.</a:t>
                      </a:r>
                      <a:endParaRPr lang="en-US" sz="900" dirty="0">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Build constructive and respectful relationships.</a:t>
                      </a:r>
                      <a:endParaRPr lang="en-US" sz="900" b="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express their feelings.</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Begin to consider the feelings of others.</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work and play cooperatively and take turns with others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give focused attention to what their peers and the teachers say.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cs typeface="Amatic SC" panose="00000500000000000000" pitchFamily="2" charset="-79"/>
                        </a:rPr>
                        <a:t>Talk about how to stay safe (bonfire night, road safety session, </a:t>
                      </a:r>
                      <a:r>
                        <a:rPr lang="en-US" sz="900" b="0" dirty="0" err="1">
                          <a:solidFill>
                            <a:schemeClr val="tx1"/>
                          </a:solidFill>
                          <a:latin typeface="SassoonPrimaryInfant" pitchFamily="2" charset="0"/>
                          <a:cs typeface="Amatic SC" panose="00000500000000000000" pitchFamily="2" charset="-79"/>
                        </a:rPr>
                        <a:t>etc</a:t>
                      </a:r>
                      <a:r>
                        <a:rPr lang="en-US" sz="900" b="0" dirty="0">
                          <a:solidFill>
                            <a:schemeClr val="tx1"/>
                          </a:solidFill>
                          <a:latin typeface="SassoonPrimaryInfant" pitchFamily="2" charset="0"/>
                          <a:cs typeface="Amatic SC" panose="00000500000000000000" pitchFamily="2" charset="-79"/>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kern="1200" dirty="0">
                          <a:solidFill>
                            <a:schemeClr val="tx1"/>
                          </a:solidFill>
                          <a:effectLst/>
                          <a:latin typeface="SassoonPrimaryInfant" pitchFamily="2" charset="0"/>
                          <a:ea typeface="+mn-ea"/>
                          <a:cs typeface="Amatic SC" panose="00000500000000000000" pitchFamily="2" charset="-79"/>
                        </a:rPr>
                        <a:t>Explore different emotions and Early Warning Signs – Protective Behaviours.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kern="1200" dirty="0">
                          <a:solidFill>
                            <a:schemeClr val="tx1"/>
                          </a:solidFill>
                          <a:effectLst/>
                          <a:latin typeface="SassoonPrimaryInfant" pitchFamily="2" charset="0"/>
                          <a:ea typeface="+mn-ea"/>
                          <a:cs typeface="Amatic SC" panose="00000500000000000000" pitchFamily="2" charset="-79"/>
                        </a:rPr>
                        <a:t>Discuss strategies to deal with different emotions.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manage own basic hygiene and personal needs.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Identify and moderate their own feelings socially and emotionally (with support).</a:t>
                      </a:r>
                      <a:endParaRPr lang="en-US" sz="900" b="0" dirty="0">
                        <a:solidFill>
                          <a:schemeClr val="tx1"/>
                        </a:solidFill>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kern="1200" dirty="0">
                          <a:solidFill>
                            <a:schemeClr val="dk1"/>
                          </a:solidFill>
                          <a:effectLst/>
                          <a:latin typeface="SassoonPrimaryInfant" pitchFamily="2" charset="0"/>
                          <a:ea typeface="+mn-ea"/>
                          <a:cs typeface="+mn-cs"/>
                        </a:rPr>
                        <a:t>To be able to express their feelings and consider the feelings of others and regulate behaviour accordingly.</a:t>
                      </a:r>
                      <a:endParaRPr lang="en-US" sz="900" b="0" dirty="0">
                        <a:solidFill>
                          <a:schemeClr val="tx1"/>
                        </a:solidFill>
                        <a:latin typeface="SassoonPrimaryInfant" pitchFamily="2" charset="0"/>
                      </a:endParaRPr>
                    </a:p>
                    <a:p>
                      <a:pPr marL="171450" indent="-171450" algn="ctr">
                        <a:buFont typeface="Arial" panose="020B0604020202020204" pitchFamily="34" charset="0"/>
                        <a:buChar char="•"/>
                      </a:pPr>
                      <a:r>
                        <a:rPr lang="en-US" sz="900" dirty="0">
                          <a:latin typeface="SassoonPrimaryInfant" pitchFamily="2" charset="0"/>
                        </a:rPr>
                        <a:t>Encourage them to think about their own feelings and those of others by giving explicit examples of how others might feel in particular scenarios </a:t>
                      </a:r>
                      <a:r>
                        <a:rPr lang="en-US" sz="900" b="0" dirty="0">
                          <a:solidFill>
                            <a:schemeClr val="tx1"/>
                          </a:solidFill>
                          <a:latin typeface="SassoonPrimaryInfant" pitchFamily="2" charset="0"/>
                          <a:cs typeface="Amatic SC" panose="00000500000000000000" pitchFamily="2" charset="-79"/>
                        </a:rPr>
                        <a:t> </a:t>
                      </a:r>
                    </a:p>
                    <a:p>
                      <a:pPr marL="171450" indent="-171450" algn="ctr">
                        <a:buFont typeface="Arial" panose="020B0604020202020204" pitchFamily="34" charset="0"/>
                        <a:buChar char="•"/>
                      </a:pPr>
                      <a:r>
                        <a:rPr lang="en-US" sz="900" b="0" dirty="0">
                          <a:solidFill>
                            <a:schemeClr val="tx1"/>
                          </a:solidFill>
                          <a:latin typeface="SassoonPrimaryInfant" pitchFamily="2" charset="0"/>
                          <a:cs typeface="Amatic SC" panose="00000500000000000000" pitchFamily="2" charset="-79"/>
                        </a:rPr>
                        <a:t>Random Acts of Kindness Week – Feb</a:t>
                      </a:r>
                    </a:p>
                    <a:p>
                      <a:pPr marL="171450" indent="-171450" algn="ctr">
                        <a:buFont typeface="Arial" panose="020B0604020202020204" pitchFamily="34" charset="0"/>
                        <a:buChar char="•"/>
                      </a:pPr>
                      <a:r>
                        <a:rPr lang="en-US" sz="900" b="0" dirty="0">
                          <a:solidFill>
                            <a:schemeClr val="tx1"/>
                          </a:solidFill>
                          <a:latin typeface="SassoonPrimaryInfant" pitchFamily="2" charset="0"/>
                          <a:cs typeface="Amatic SC" panose="00000500000000000000" pitchFamily="2" charset="-79"/>
                        </a:rPr>
                        <a:t>Online safety week – 9</a:t>
                      </a:r>
                      <a:r>
                        <a:rPr lang="en-US" sz="900" b="0" baseline="30000" dirty="0">
                          <a:solidFill>
                            <a:schemeClr val="tx1"/>
                          </a:solidFill>
                          <a:latin typeface="SassoonPrimaryInfant" pitchFamily="2" charset="0"/>
                          <a:cs typeface="Amatic SC" panose="00000500000000000000" pitchFamily="2" charset="-79"/>
                        </a:rPr>
                        <a:t>th</a:t>
                      </a:r>
                      <a:r>
                        <a:rPr lang="en-US" sz="900" b="0" dirty="0">
                          <a:solidFill>
                            <a:schemeClr val="tx1"/>
                          </a:solidFill>
                          <a:latin typeface="SassoonPrimaryInfant" pitchFamily="2" charset="0"/>
                          <a:cs typeface="Amatic SC" panose="00000500000000000000" pitchFamily="2" charset="-79"/>
                        </a:rPr>
                        <a:t> Feb</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Display confidence to try new activities.</a:t>
                      </a:r>
                      <a:endParaRPr lang="en-US" sz="900" dirty="0">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manage own basic hygiene and personal needs.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latin typeface="SassoonPrimaryInfant" pitchFamily="2" charset="0"/>
                      </a:endParaRPr>
                    </a:p>
                    <a:p>
                      <a:pPr algn="ctr"/>
                      <a:endParaRPr lang="en-GB" sz="900" b="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be able to share what they think makes them special.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To be able to show resilience and perseverance in the face of challenge. </a:t>
                      </a:r>
                      <a:endParaRPr lang="en-US" sz="900" b="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show understanding of their own feelings and those of others and begin to regulate their behaviour accordingly.</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set and work towards simple goals.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explain the reasons for rules and know right from wrong. </a:t>
                      </a:r>
                    </a:p>
                    <a:p>
                      <a:pPr marL="171450" indent="-171450" algn="ctr">
                        <a:buFont typeface="Arial" panose="020B0604020202020204" pitchFamily="34" charset="0"/>
                        <a:buChar char="•"/>
                      </a:pPr>
                      <a:r>
                        <a:rPr lang="en-US" sz="900" dirty="0">
                          <a:latin typeface="SassoonPrimaryInfant" pitchFamily="2" charset="0"/>
                        </a:rPr>
                        <a:t>Explore strategies for staying calm in the face of frustration.</a:t>
                      </a:r>
                      <a:endParaRPr lang="en-GB" sz="900" kern="1200" dirty="0">
                        <a:solidFill>
                          <a:schemeClr val="dk1"/>
                        </a:solidFill>
                        <a:effectLst/>
                        <a:latin typeface="SassoonPrimaryInfant" pitchFamily="2"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Display confidence to try new activities.</a:t>
                      </a:r>
                      <a:endParaRPr lang="en-US" sz="900" dirty="0">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manage own personal needs (getting changed for Wellie Wednesday, gathering resources they will need for a task </a:t>
                      </a:r>
                      <a:r>
                        <a:rPr lang="en-US" sz="900" dirty="0" err="1">
                          <a:latin typeface="SassoonPrimaryInfant" pitchFamily="2" charset="0"/>
                        </a:rPr>
                        <a:t>etc</a:t>
                      </a:r>
                      <a:r>
                        <a:rPr lang="en-US" sz="900" dirty="0">
                          <a:latin typeface="SassoonPrimaryInfant" pitchFamily="2" charset="0"/>
                        </a:rPr>
                        <a:t>). </a:t>
                      </a:r>
                    </a:p>
                    <a:p>
                      <a:pPr algn="ctr"/>
                      <a:endParaRPr lang="en-GB" sz="900" b="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dirty="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indent="-171450" algn="ctr">
                        <a:buFont typeface="Arial" panose="020B0604020202020204" pitchFamily="34" charset="0"/>
                        <a:buChar char="•"/>
                      </a:pPr>
                      <a:r>
                        <a:rPr lang="en-US" sz="900" b="0" dirty="0">
                          <a:solidFill>
                            <a:schemeClr val="tx1"/>
                          </a:solidFill>
                          <a:latin typeface="SassoonPrimaryInfant" pitchFamily="2" charset="0"/>
                        </a:rPr>
                        <a:t>Know that some parts of our body are private – RSE curriculum. </a:t>
                      </a:r>
                    </a:p>
                    <a:p>
                      <a:pPr marL="171450" indent="-171450" algn="ctr">
                        <a:buFont typeface="Arial" panose="020B0604020202020204" pitchFamily="34" charset="0"/>
                        <a:buChar char="•"/>
                      </a:pPr>
                      <a:r>
                        <a:rPr lang="en-US" sz="900" b="0" dirty="0">
                          <a:solidFill>
                            <a:schemeClr val="tx1"/>
                          </a:solidFill>
                          <a:latin typeface="SassoonPrimaryInfant" pitchFamily="2" charset="0"/>
                        </a:rPr>
                        <a:t>Think about the perspective of others. </a:t>
                      </a:r>
                    </a:p>
                    <a:p>
                      <a:pPr marL="171450" indent="-171450" algn="ctr">
                        <a:buFont typeface="Arial" panose="020B0604020202020204" pitchFamily="34" charset="0"/>
                        <a:buChar char="•"/>
                      </a:pPr>
                      <a:r>
                        <a:rPr lang="en-US" sz="900" b="0" dirty="0">
                          <a:solidFill>
                            <a:schemeClr val="tx1"/>
                          </a:solidFill>
                          <a:latin typeface="SassoonPrimaryInfant" pitchFamily="2" charset="0"/>
                        </a:rPr>
                        <a:t>To be confident to try new activities and be able to explore different ways of doing things.</a:t>
                      </a:r>
                    </a:p>
                    <a:p>
                      <a:pPr marL="171450" indent="-171450" algn="ctr">
                        <a:buFont typeface="Arial" panose="020B0604020202020204" pitchFamily="34" charset="0"/>
                        <a:buChar char="•"/>
                      </a:pPr>
                      <a:r>
                        <a:rPr lang="en-US" sz="900" b="0" dirty="0">
                          <a:solidFill>
                            <a:schemeClr val="tx1"/>
                          </a:solidFill>
                          <a:latin typeface="SassoonPrimaryInfant" pitchFamily="2" charset="0"/>
                        </a:rPr>
                        <a:t>To explain the reason for rules and know right from wrong.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Display confidence to try new activities.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Show resilience and perseverance in the face of challenge.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manage own personal needs (getting changed for Wellie Wednesday, gathering resources they will need for a task </a:t>
                      </a:r>
                      <a:r>
                        <a:rPr lang="en-US" sz="900" dirty="0" err="1">
                          <a:latin typeface="SassoonPrimaryInfant" pitchFamily="2" charset="0"/>
                        </a:rPr>
                        <a:t>etc</a:t>
                      </a:r>
                      <a:r>
                        <a:rPr lang="en-US" sz="900" dirty="0">
                          <a:latin typeface="SassoonPrimaryInfant" pitchFamily="2" charset="0"/>
                        </a:rPr>
                        <a:t>). </a:t>
                      </a:r>
                    </a:p>
                    <a:p>
                      <a:pPr algn="ctr"/>
                      <a:endParaRPr lang="en-US" sz="9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endParaRPr lang="en-US" sz="900" b="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US" sz="900" b="0" dirty="0">
                          <a:solidFill>
                            <a:schemeClr val="tx1"/>
                          </a:solidFill>
                          <a:latin typeface="SassoonPrimaryInfant" pitchFamily="2" charset="0"/>
                          <a:cs typeface="Amatic SC" panose="00000500000000000000" pitchFamily="2" charset="-79"/>
                        </a:rPr>
                        <a:t>Taking part in sports day -  Winning and loosing </a:t>
                      </a:r>
                    </a:p>
                    <a:p>
                      <a:pPr marL="171450" indent="-171450" algn="ctr">
                        <a:buFont typeface="Arial" panose="020B0604020202020204" pitchFamily="34" charset="0"/>
                        <a:buChar char="•"/>
                      </a:pPr>
                      <a:r>
                        <a:rPr lang="en-US" sz="900" b="0" dirty="0">
                          <a:solidFill>
                            <a:schemeClr val="tx1"/>
                          </a:solidFill>
                          <a:latin typeface="SassoonPrimaryInfant" pitchFamily="2" charset="0"/>
                          <a:cs typeface="Amatic SC" panose="00000500000000000000" pitchFamily="2" charset="-79"/>
                        </a:rPr>
                        <a:t>Support next years preschool children during their induction visits – support them to get to know the classroom, routines, etc.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show sensitivity to their own and to others’ feelings.</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display confidence to try new activities and show independence, resilience and perseverance in the faces of challenge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give focused attention to what the teacher says, responding appropriately even when engaged in activity, and show an ability to follow instructions involving several ideas or actions.</a:t>
                      </a:r>
                      <a:endParaRPr lang="en-US" sz="900" b="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bl>
          </a:graphicData>
        </a:graphic>
      </p:graphicFrame>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pic>
        <p:nvPicPr>
          <p:cNvPr id="5" name="Picture 4">
            <a:extLst>
              <a:ext uri="{FF2B5EF4-FFF2-40B4-BE49-F238E27FC236}">
                <a16:creationId xmlns:a16="http://schemas.microsoft.com/office/drawing/2014/main" id="{C4F3EF97-1F67-499B-A129-1143E24F417E}"/>
              </a:ext>
            </a:extLst>
          </p:cNvPr>
          <p:cNvPicPr>
            <a:picLocks noChangeAspect="1"/>
          </p:cNvPicPr>
          <p:nvPr/>
        </p:nvPicPr>
        <p:blipFill>
          <a:blip r:embed="rId4"/>
          <a:stretch>
            <a:fillRect/>
          </a:stretch>
        </p:blipFill>
        <p:spPr>
          <a:xfrm>
            <a:off x="626534" y="100559"/>
            <a:ext cx="675936" cy="733115"/>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678227701"/>
              </p:ext>
            </p:extLst>
          </p:nvPr>
        </p:nvGraphicFramePr>
        <p:xfrm>
          <a:off x="472644" y="500600"/>
          <a:ext cx="11459371" cy="6038390"/>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567416">
                  <a:extLst>
                    <a:ext uri="{9D8B030D-6E8A-4147-A177-3AD203B41FA5}">
                      <a16:colId xmlns:a16="http://schemas.microsoft.com/office/drawing/2014/main" val="2865123548"/>
                    </a:ext>
                  </a:extLst>
                </a:gridCol>
                <a:gridCol w="127250">
                  <a:extLst>
                    <a:ext uri="{9D8B030D-6E8A-4147-A177-3AD203B41FA5}">
                      <a16:colId xmlns:a16="http://schemas.microsoft.com/office/drawing/2014/main" val="3378638781"/>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6055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40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TO INFINTY AND BEYOND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4">
                  <a:txBody>
                    <a:bodyPr/>
                    <a:lstStyle/>
                    <a:p>
                      <a:pPr algn="ctr"/>
                      <a:r>
                        <a:rPr lang="en-US" sz="24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Fine motor </a:t>
                      </a:r>
                    </a:p>
                    <a:p>
                      <a:pPr algn="ctr"/>
                      <a:r>
                        <a:rPr lang="en-US" sz="700" dirty="0">
                          <a:latin typeface="SassoonPrimaryInfant" pitchFamily="2" charset="0"/>
                        </a:rPr>
                        <a:t>Continuously check the process of children’s handwriting (pencil grip and letter formation, including directionality). Provide extra help and guidance when needed.</a:t>
                      </a:r>
                    </a:p>
                    <a:p>
                      <a:pPr algn="ctr"/>
                      <a:endParaRPr lang="en-US" sz="800" dirty="0"/>
                    </a:p>
                    <a:p>
                      <a:pPr algn="ctr"/>
                      <a:r>
                        <a:rPr lang="en-US" sz="1200" b="1" dirty="0">
                          <a:solidFill>
                            <a:srgbClr val="CC66FF"/>
                          </a:solidFill>
                          <a:latin typeface="Amatic SC" panose="00000500000000000000" pitchFamily="2" charset="-79"/>
                          <a:cs typeface="Amatic SC" panose="00000500000000000000" pitchFamily="2" charset="-79"/>
                        </a:rPr>
                        <a:t>Daily opportunities for Fine Motor Activities </a:t>
                      </a:r>
                    </a:p>
                    <a:p>
                      <a:pPr algn="ctr"/>
                      <a:endParaRPr lang="en-US" sz="1400" b="1" dirty="0">
                        <a:solidFill>
                          <a:srgbClr val="CC66FF"/>
                        </a:solidFill>
                        <a:latin typeface="Amatic SC" panose="00000500000000000000" pitchFamily="2" charset="-79"/>
                        <a:cs typeface="Amatic SC" panose="00000500000000000000" pitchFamily="2" charset="-79"/>
                      </a:endParaRPr>
                    </a:p>
                    <a:p>
                      <a:pPr algn="ctr"/>
                      <a:endParaRPr lang="en-US" sz="1400" b="1" dirty="0">
                        <a:solidFill>
                          <a:srgbClr val="CC66FF"/>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rgbClr val="CC66FF"/>
                          </a:solidFill>
                          <a:latin typeface="Amatic SC" panose="00000500000000000000" pitchFamily="2" charset="-79"/>
                          <a:cs typeface="Amatic SC" panose="00000500000000000000" pitchFamily="2" charset="-79"/>
                        </a:rPr>
                        <a:t>PE / outdoor play / wellie Wednesday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1000" b="0" dirty="0">
                          <a:latin typeface="SassoonPrimaryInfant" pitchFamily="2" charset="0"/>
                        </a:rPr>
                        <a:t>Physical activity is vital in children’s all-round development, enabling them to pursue happy, healthy and active lives. Gross and fine motor experiences develop incrementally throughout early childhood, starting with sensory explorations and the development of a child’s strength, co-ordination and positional awareness through tummy time, crawling and play movement with both objects and adults. By creating games and providing opportunities for play both indoors and outdoors, adults can support children to develop their core strength, stability, balance, spatial awareness, co-ordination and agility. Gross motor skills provide the foundation for developing healthy bodies and social and emotional well-being. Fine motor control and precision helps with hand-eye co-ordination, which is later linked to early literacy. Repeated and varied opportunities to explore and play with small world activities, puzzles, arts and crafts and the practice of using small tools, with feedback and support from adults, allow children to develop proficiency, control and confidence.</a:t>
                      </a:r>
                      <a:endParaRPr lang="en-US" sz="10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989017">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171450" indent="-171450" algn="ctr">
                        <a:buFont typeface="Arial" panose="020B0604020202020204" pitchFamily="34" charset="0"/>
                        <a:buChar char="•"/>
                      </a:pPr>
                      <a:r>
                        <a:rPr lang="en-US" sz="800" dirty="0">
                          <a:solidFill>
                            <a:schemeClr val="tx1"/>
                          </a:solidFill>
                          <a:latin typeface="SassoonPrimaryInfant" pitchFamily="2" charset="0"/>
                          <a:cs typeface="Amatic SC" panose="00000500000000000000" pitchFamily="2" charset="-79"/>
                        </a:rPr>
                        <a:t>Threading, cutting, weaving, playdough, fine motor activities (busy fingers table).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SassoonPrimaryInfant" pitchFamily="2" charset="0"/>
                        </a:rPr>
                        <a:t>Using tools (Autumn 1: tweezers, knife and fork – loading, scissors – holding/carrying correctly/snipping. Autumn 2: tweezers – to pick up smaller objects, knife and fork – cutting, scissors – holding correctly/straight lines</a:t>
                      </a:r>
                      <a:endParaRPr lang="en-US" sz="80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US" sz="800" dirty="0">
                          <a:solidFill>
                            <a:schemeClr val="tx1"/>
                          </a:solidFill>
                          <a:latin typeface="SassoonPrimaryInfant" pitchFamily="2" charset="0"/>
                        </a:rPr>
                        <a:t>Manipulate objects with good fine motor skills.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rPr>
                        <a:t>Show preference for dominant hand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rPr>
                        <a:t>Hold pencil/paintbrush beyond whole hand grasp.</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Pencil Grip – identify current grip at baseline and identify next steps.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Teach and model correct letter formation.</a:t>
                      </a:r>
                      <a:endParaRPr lang="en-US"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Threading, cutting, weaving, playdough, fine motor activities (busy fingers table).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SassoonPrimaryInfant" pitchFamily="2" charset="0"/>
                        </a:rPr>
                        <a:t>Using tools (tweezers – pick up small objects and difficult shaped items / scissors – cutting curved lines)</a:t>
                      </a:r>
                      <a:endParaRPr lang="en-US" sz="80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US" sz="800" dirty="0">
                          <a:solidFill>
                            <a:schemeClr val="tx1"/>
                          </a:solidFill>
                          <a:latin typeface="SassoonPrimaryInfant" pitchFamily="2" charset="0"/>
                        </a:rPr>
                        <a:t>Handle tools, objects, construction and malleable materials with increasing control.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Encourage children to draw freely.</a:t>
                      </a:r>
                      <a:endParaRPr lang="en-US" sz="800" dirty="0">
                        <a:solidFill>
                          <a:schemeClr val="tx1"/>
                        </a:solidFill>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Continue to support pencil grip.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Teach and model correct letter formation.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Dough disco.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indent="-171450" algn="ctr">
                        <a:buFont typeface="Arial" panose="020B0604020202020204" pitchFamily="34" charset="0"/>
                        <a:buChar char="•"/>
                      </a:pPr>
                      <a:r>
                        <a:rPr lang="en-US" sz="800" dirty="0">
                          <a:solidFill>
                            <a:schemeClr val="tx1"/>
                          </a:solidFill>
                          <a:latin typeface="SassoonPrimaryInfant" pitchFamily="2" charset="0"/>
                          <a:cs typeface="Amatic SC" panose="00000500000000000000" pitchFamily="2" charset="-79"/>
                        </a:rPr>
                        <a:t>Threading, cutting, weaving, playdough, fine motor activities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(busy fingers table).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Using tools (enhance and consolidate previous skills as needed following assessment).</a:t>
                      </a:r>
                    </a:p>
                    <a:p>
                      <a:pPr marL="171450" indent="-171450" algn="ctr">
                        <a:buFont typeface="Arial" panose="020B0604020202020204" pitchFamily="34" charset="0"/>
                        <a:buChar char="•"/>
                      </a:pPr>
                      <a:r>
                        <a:rPr lang="en-US" sz="800" dirty="0">
                          <a:solidFill>
                            <a:schemeClr val="tx1"/>
                          </a:solidFill>
                          <a:latin typeface="SassoonPrimaryInfant" pitchFamily="2" charset="0"/>
                        </a:rPr>
                        <a:t>Develop pencil grip and letter formation continually.</a:t>
                      </a:r>
                    </a:p>
                    <a:p>
                      <a:pPr marL="171450" indent="-171450" algn="ctr" fontAlgn="base">
                        <a:buFont typeface="Arial" panose="020B0604020202020204" pitchFamily="34" charset="0"/>
                        <a:buChar char="•"/>
                      </a:pPr>
                      <a:r>
                        <a:rPr lang="en-US" sz="800" b="0" i="0" kern="1200" dirty="0">
                          <a:solidFill>
                            <a:schemeClr val="dk1"/>
                          </a:solidFill>
                          <a:effectLst/>
                          <a:latin typeface="SassoonPrimaryInfant" pitchFamily="2" charset="0"/>
                          <a:ea typeface="+mn-ea"/>
                          <a:cs typeface="+mn-cs"/>
                        </a:rPr>
                        <a:t>Use one hand consistently for fine motor tasks.</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Dough disco.</a:t>
                      </a:r>
                    </a:p>
                    <a:p>
                      <a:pPr algn="ctr" fontAlgn="base"/>
                      <a:endParaRPr lang="en-US" sz="800" b="0" i="0" kern="1200" dirty="0">
                        <a:solidFill>
                          <a:schemeClr val="dk1"/>
                        </a:solidFill>
                        <a:effectLst/>
                        <a:latin typeface="SassoonPrimaryInfant"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b="0" i="0" kern="1200" dirty="0">
                        <a:solidFill>
                          <a:schemeClr val="dk1"/>
                        </a:solidFill>
                        <a:effectLst/>
                        <a:latin typeface="SassoonPrimaryInfant"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800" dirty="0">
                          <a:solidFill>
                            <a:schemeClr val="tx1"/>
                          </a:solidFill>
                          <a:latin typeface="SassoonPrimaryInfant" pitchFamily="2" charset="0"/>
                          <a:cs typeface="Amatic SC" panose="00000500000000000000" pitchFamily="2" charset="-79"/>
                        </a:rPr>
                        <a:t>Cooperation games i.e. parachute games.</a:t>
                      </a:r>
                    </a:p>
                    <a:p>
                      <a:pPr algn="ctr"/>
                      <a:r>
                        <a:rPr lang="en-US" sz="800" dirty="0">
                          <a:solidFill>
                            <a:schemeClr val="tx1"/>
                          </a:solidFill>
                          <a:latin typeface="SassoonPrimaryInfant" pitchFamily="2" charset="0"/>
                          <a:cs typeface="Amatic SC" panose="00000500000000000000" pitchFamily="2" charset="-79"/>
                        </a:rPr>
                        <a:t>Climbing – outdoor equipment</a:t>
                      </a:r>
                    </a:p>
                    <a:p>
                      <a:pPr algn="ctr"/>
                      <a:r>
                        <a:rPr lang="en-US" sz="800" dirty="0">
                          <a:solidFill>
                            <a:schemeClr val="tx1"/>
                          </a:solidFill>
                          <a:latin typeface="SassoonPrimaryInfant" pitchFamily="2" charset="0"/>
                          <a:cs typeface="Amatic SC" panose="00000500000000000000" pitchFamily="2" charset="-79"/>
                        </a:rPr>
                        <a:t> Different ways of moving to be explored with children – dance unit</a:t>
                      </a:r>
                    </a:p>
                    <a:p>
                      <a:pPr algn="ctr"/>
                      <a:r>
                        <a:rPr lang="en-US" sz="800" dirty="0">
                          <a:solidFill>
                            <a:schemeClr val="tx1"/>
                          </a:solidFill>
                          <a:latin typeface="SassoonPrimaryInfant" pitchFamily="2" charset="0"/>
                          <a:cs typeface="Amatic SC" panose="00000500000000000000" pitchFamily="2" charset="-79"/>
                        </a:rPr>
                        <a:t>Changing for Wellie Wed / </a:t>
                      </a:r>
                      <a:r>
                        <a:rPr lang="en-US" sz="800" dirty="0">
                          <a:latin typeface="SassoonPrimaryInfant" pitchFamily="2" charset="0"/>
                        </a:rPr>
                        <a:t>Help individual children to develop good personal hygiene. Acknowledge and praise their efforts. Provide regular reminders about thorough handwashing and toileting. </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Gymnastics unit – high, low, over, under.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Ball 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Crates play- climbing and building obstacle courses.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SassoonPrimaryInfant" pitchFamily="2" charset="0"/>
                        </a:rPr>
                        <a:t>Provide a range of wheeled resources for children to balance, sit or ride on, or pull and push. Two-wheeled balance bikes and pedal bikes without </a:t>
                      </a:r>
                      <a:r>
                        <a:rPr lang="en-US" sz="800" dirty="0" err="1">
                          <a:latin typeface="SassoonPrimaryInfant" pitchFamily="2" charset="0"/>
                        </a:rPr>
                        <a:t>stabilisers</a:t>
                      </a:r>
                      <a:r>
                        <a:rPr lang="en-US" sz="800" dirty="0">
                          <a:latin typeface="SassoonPrimaryInfant" pitchFamily="2" charset="0"/>
                        </a:rPr>
                        <a:t>, wheelbarrows, prams and carts.</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SassoonPrimaryInfant" pitchFamily="2" charset="0"/>
                          <a:cs typeface="Amatic SC" panose="00000500000000000000" pitchFamily="2" charset="-79"/>
                        </a:rPr>
                        <a:t>Balance- children moving with confidence </a:t>
                      </a:r>
                    </a:p>
                    <a:p>
                      <a:pPr algn="ctr"/>
                      <a:r>
                        <a:rPr lang="en-US" sz="800" dirty="0">
                          <a:solidFill>
                            <a:schemeClr val="tx1"/>
                          </a:solidFill>
                          <a:latin typeface="SassoonPrimaryInfant" pitchFamily="2" charset="0"/>
                          <a:cs typeface="Amatic SC" panose="00000500000000000000" pitchFamily="2" charset="-79"/>
                        </a:rPr>
                        <a:t>Dance unit – children moving with purpose and matching movements to words / rhythms</a:t>
                      </a:r>
                    </a:p>
                    <a:p>
                      <a:pPr algn="ctr"/>
                      <a:r>
                        <a:rPr lang="en-US" sz="800" dirty="0">
                          <a:latin typeface="SassoonPrimaryInfant" pitchFamily="2" charset="0"/>
                        </a:rPr>
                        <a:t>Ensure that spaces are accessible to children with varying confidence levels, skills and needs. Provide a wide range of activities to support a broad range of abilities.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Ball skills- aiming, dribbling, &amp; kicking</a:t>
                      </a:r>
                    </a:p>
                    <a:p>
                      <a:pPr algn="ctr"/>
                      <a:r>
                        <a:rPr lang="en-US" sz="800" dirty="0">
                          <a:latin typeface="SassoonPrimaryInfant" pitchFamily="2" charset="0"/>
                        </a:rPr>
                        <a:t>Provide opportunities for children to, spin, rock, tilt, fall, slide and bounce. </a:t>
                      </a:r>
                    </a:p>
                    <a:p>
                      <a:pPr algn="ctr"/>
                      <a:r>
                        <a:rPr lang="en-US" sz="800" dirty="0">
                          <a:latin typeface="SassoonPrimaryInfant" pitchFamily="2" charset="0"/>
                        </a:rPr>
                        <a:t>Use picture books and other resources to explain the importance of the different aspects of a healthy lifestyle. </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Ball skills- pushing, throwing &amp; catching.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Obstacle activities -</a:t>
                      </a:r>
                    </a:p>
                    <a:p>
                      <a:pPr algn="ctr"/>
                      <a:r>
                        <a:rPr lang="en-US" sz="800" dirty="0">
                          <a:solidFill>
                            <a:schemeClr val="tx1"/>
                          </a:solidFill>
                          <a:latin typeface="SassoonPrimaryInfant" pitchFamily="2" charset="0"/>
                          <a:cs typeface="Amatic SC" panose="00000500000000000000" pitchFamily="2" charset="-79"/>
                        </a:rPr>
                        <a:t>children moving over, under, through and around equipment</a:t>
                      </a:r>
                    </a:p>
                    <a:p>
                      <a:pPr algn="ctr"/>
                      <a:r>
                        <a:rPr lang="en-US" sz="800" dirty="0">
                          <a:latin typeface="SassoonPrimaryInfant" pitchFamily="2" charset="0"/>
                        </a:rPr>
                        <a:t>Encourage children to be highly active and get out of breath several times every day. Provide opportunities for children to, spin, rock, tilt, fall, slide and bounce. </a:t>
                      </a:r>
                    </a:p>
                    <a:p>
                      <a:pPr algn="ctr"/>
                      <a:r>
                        <a:rPr lang="en-US" sz="800" dirty="0">
                          <a:solidFill>
                            <a:schemeClr val="tx1"/>
                          </a:solidFill>
                          <a:latin typeface="SassoonPrimaryInfant" pitchFamily="2" charset="0"/>
                          <a:cs typeface="Amatic SC" panose="00000500000000000000" pitchFamily="2" charset="-79"/>
                        </a:rPr>
                        <a:t>Dance / moving to music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dirty="0">
                          <a:solidFill>
                            <a:schemeClr val="tx1"/>
                          </a:solidFill>
                          <a:latin typeface="SassoonPrimaryInfant" pitchFamily="2" charset="0"/>
                          <a:cs typeface="Amatic SC" panose="00000500000000000000" pitchFamily="2" charset="-79"/>
                        </a:rPr>
                        <a:t>Races / team games involving gross motor movements </a:t>
                      </a:r>
                    </a:p>
                    <a:p>
                      <a:pPr algn="ctr"/>
                      <a:r>
                        <a:rPr lang="en-US" sz="800" dirty="0">
                          <a:solidFill>
                            <a:schemeClr val="tx1"/>
                          </a:solidFill>
                          <a:latin typeface="SassoonPrimaryInfant" pitchFamily="2" charset="0"/>
                          <a:cs typeface="Amatic SC" panose="00000500000000000000" pitchFamily="2" charset="-79"/>
                        </a:rPr>
                        <a:t>Sports day events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SassoonPrimaryInfant" pitchFamily="2" charset="0"/>
                        </a:rPr>
                        <a:t>Allow less competent and confident children to spend time initially observing and listening, without feeling pressured to join 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Gymnastics / Balance </a:t>
                      </a:r>
                      <a:endParaRPr lang="en-GB" sz="800" dirty="0">
                        <a:solidFill>
                          <a:schemeClr val="tx1"/>
                        </a:solidFill>
                        <a:latin typeface="SassoonPrimaryInfant" pitchFamily="2" charset="0"/>
                        <a:cs typeface="Amatic SC" panose="00000500000000000000" pitchFamily="2" charset="-79"/>
                      </a:endParaRPr>
                    </a:p>
                    <a:p>
                      <a:pPr algn="ct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800" dirty="0">
                          <a:latin typeface="SassoonPrimaryInfant" pitchFamily="2" charset="0"/>
                        </a:rPr>
                        <a:t>From Development Matters 20’:</a:t>
                      </a:r>
                    </a:p>
                    <a:p>
                      <a:pPr algn="ctr"/>
                      <a:r>
                        <a:rPr lang="en-US" sz="800" dirty="0">
                          <a:latin typeface="SassoonPrimaryInfant" pitchFamily="2" charset="0"/>
                        </a:rPr>
                        <a:t>Revise and refine the fundamental movement skills they have already acquired: - rolling - crawling - walking - jumping - running - hopping - skipping – climbing</a:t>
                      </a:r>
                    </a:p>
                    <a:p>
                      <a:pPr algn="ctr"/>
                      <a:r>
                        <a:rPr lang="en-US" sz="800" dirty="0">
                          <a:latin typeface="SassoonPrimaryInfant" pitchFamily="2" charset="0"/>
                        </a:rPr>
                        <a:t>Progress towards a more fluent style of moving, with developing control and grace.</a:t>
                      </a:r>
                    </a:p>
                    <a:p>
                      <a:pPr algn="ctr"/>
                      <a:r>
                        <a:rPr lang="en-US" sz="800" dirty="0">
                          <a:latin typeface="SassoonPrimaryInfant" pitchFamily="2" charset="0"/>
                        </a:rPr>
                        <a:t>Develop the overall body strength, co-ordination, balance and agility needed to engage successfully with future physical education sessions and other physical disciplines including dance, gymnastics, sport and swimming.</a:t>
                      </a:r>
                    </a:p>
                    <a:p>
                      <a:pPr algn="ctr"/>
                      <a:r>
                        <a:rPr lang="en-US" sz="800" dirty="0">
                          <a:latin typeface="SassoonPrimaryInfant" pitchFamily="2" charset="0"/>
                        </a:rPr>
                        <a:t>Develop their fine motor skills so that they can use a range of tools competently, safely and confidently. Suggested tools: pencils for drawing and writing, paintbrushes, scissors, knives, forks and spoons. </a:t>
                      </a:r>
                    </a:p>
                    <a:p>
                      <a:pPr algn="ctr"/>
                      <a:r>
                        <a:rPr lang="en-US" sz="800" dirty="0">
                          <a:latin typeface="SassoonPrimaryInfant" pitchFamily="2" charset="0"/>
                        </a:rPr>
                        <a:t>Use their core muscle strength to achieve a good posture when sitting at a table or sitting on the floor.</a:t>
                      </a:r>
                    </a:p>
                    <a:p>
                      <a:pPr algn="ctr"/>
                      <a:r>
                        <a:rPr lang="en-US" sz="800" dirty="0">
                          <a:latin typeface="SassoonPrimaryInfant" pitchFamily="2" charset="0"/>
                        </a:rPr>
                        <a:t>Confidently and safely use a range of large and small apparatus indoors and outside, alone and in a group. Develop overall body-strength, balance, co-ordination and agility.</a:t>
                      </a:r>
                    </a:p>
                    <a:p>
                      <a:pPr algn="ctr"/>
                      <a:r>
                        <a:rPr lang="en-US" sz="800" dirty="0">
                          <a:latin typeface="SassoonPrimaryInfant" pitchFamily="2" charset="0"/>
                        </a:rPr>
                        <a:t>Further develop and refine a range of ball skills including: throwing, catching, kicking, passing, batting, and aiming. Develop confidence, competence, precision and accuracy when engaging in activities that involve a ball.</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pic>
        <p:nvPicPr>
          <p:cNvPr id="5" name="Picture 4">
            <a:extLst>
              <a:ext uri="{FF2B5EF4-FFF2-40B4-BE49-F238E27FC236}">
                <a16:creationId xmlns:a16="http://schemas.microsoft.com/office/drawing/2014/main" id="{585F7A09-D17A-46B7-B6CC-50B828DB281D}"/>
              </a:ext>
            </a:extLst>
          </p:cNvPr>
          <p:cNvPicPr>
            <a:picLocks noChangeAspect="1"/>
          </p:cNvPicPr>
          <p:nvPr/>
        </p:nvPicPr>
        <p:blipFill>
          <a:blip r:embed="rId4"/>
          <a:stretch>
            <a:fillRect/>
          </a:stretch>
        </p:blipFill>
        <p:spPr>
          <a:xfrm>
            <a:off x="795867" y="150127"/>
            <a:ext cx="675936" cy="733115"/>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31819938"/>
              </p:ext>
            </p:extLst>
          </p:nvPr>
        </p:nvGraphicFramePr>
        <p:xfrm>
          <a:off x="385894" y="548214"/>
          <a:ext cx="11459364" cy="4433527"/>
        </p:xfrm>
        <a:graphic>
          <a:graphicData uri="http://schemas.openxmlformats.org/drawingml/2006/table">
            <a:tbl>
              <a:tblPr firstRow="1" bandRow="1">
                <a:tableStyleId>{5C22544A-7EE6-4342-B048-85BDC9FD1C3A}</a:tableStyleId>
              </a:tblPr>
              <a:tblGrid>
                <a:gridCol w="1623659">
                  <a:extLst>
                    <a:ext uri="{9D8B030D-6E8A-4147-A177-3AD203B41FA5}">
                      <a16:colId xmlns:a16="http://schemas.microsoft.com/office/drawing/2014/main" val="385991600"/>
                    </a:ext>
                  </a:extLst>
                </a:gridCol>
                <a:gridCol w="1650445">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endParaRPr lang="en-US" sz="2000" b="0" dirty="0">
                        <a:latin typeface="Amatic SC" panose="00000500000000000000" pitchFamily="2" charset="-79"/>
                        <a:cs typeface="Amatic SC" panose="00000500000000000000" pitchFamily="2" charset="-79"/>
                      </a:endParaRPr>
                    </a:p>
                    <a:p>
                      <a:pPr marL="0" indent="0" algn="ctr">
                        <a:buFontTx/>
                        <a:buNone/>
                      </a:pPr>
                      <a:r>
                        <a:rPr lang="en-US" sz="1600" b="0" dirty="0">
                          <a:latin typeface="Amatic SC" panose="00000500000000000000" pitchFamily="2" charset="-79"/>
                          <a:cs typeface="Amatic SC" panose="00000500000000000000" pitchFamily="2" charset="-79"/>
                        </a:rPr>
                        <a:t>Developing a passion for reading</a:t>
                      </a:r>
                    </a:p>
                    <a:p>
                      <a:pPr algn="ctr"/>
                      <a:r>
                        <a:rPr lang="en-US" sz="800" b="0" dirty="0">
                          <a:latin typeface="SassoonPrimaryInfant" pitchFamily="2" charset="0"/>
                          <a:cs typeface="Amatic SC" panose="00000500000000000000" pitchFamily="2" charset="-79"/>
                        </a:rPr>
                        <a:t>Children will swap a library book weekly</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b="0" dirty="0">
                          <a:latin typeface="SassoonPrimaryInfant" pitchFamily="2" charset="0"/>
                        </a:rPr>
                        <a:t>It is crucial for children to develop a life-long love of reading. Reading consists of two dimensions: language comprehension and word reading. Language comprehension (necessary for both reading and writing) starts from birth. It only develops when adults talk with children about the world around them and the books (stories and non-fiction) they read with them, and enjoy rhymes, poems and songs together. Skilled word reading, taught later, involves both the speedy working out of the pronunciation of unfamiliar printed words (decoding) and the speedy recognition of familiar printed words. Writing involves transcription (spelling and handwriting) and composition (articulating ideas and structuring them in speech, before writing)</a:t>
                      </a:r>
                      <a:endParaRPr lang="en-US" sz="8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2145882">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US" sz="750" dirty="0">
                          <a:solidFill>
                            <a:schemeClr val="tx1"/>
                          </a:solidFill>
                          <a:latin typeface="SassoonPrimaryInfant" pitchFamily="2" charset="0"/>
                        </a:rPr>
                        <a:t>Recognising own name. (Name recognition activities for those that need additional support). </a:t>
                      </a:r>
                    </a:p>
                    <a:p>
                      <a:pPr marL="171450" indent="-171450" algn="ctr">
                        <a:buFont typeface="Arial" panose="020B0604020202020204" pitchFamily="34" charset="0"/>
                        <a:buChar char="•"/>
                      </a:pPr>
                      <a:r>
                        <a:rPr lang="en-US" sz="750" dirty="0">
                          <a:solidFill>
                            <a:schemeClr val="tx1"/>
                          </a:solidFill>
                          <a:latin typeface="SassoonPrimaryInfant" pitchFamily="2" charset="0"/>
                        </a:rPr>
                        <a:t>Join in with rhymes and show an interest in stories with repeated refrains. </a:t>
                      </a:r>
                    </a:p>
                    <a:p>
                      <a:pPr marL="171450" indent="-171450" algn="ctr">
                        <a:buFont typeface="Arial" panose="020B0604020202020204" pitchFamily="34" charset="0"/>
                        <a:buChar char="•"/>
                      </a:pPr>
                      <a:r>
                        <a:rPr lang="en-US" sz="750" dirty="0">
                          <a:solidFill>
                            <a:schemeClr val="tx1"/>
                          </a:solidFill>
                          <a:latin typeface="SassoonPrimaryInfant" pitchFamily="2" charset="0"/>
                        </a:rPr>
                        <a:t>Listen to stories with attention and recall.</a:t>
                      </a:r>
                    </a:p>
                    <a:p>
                      <a:pPr marL="171450" indent="-171450" algn="ctr">
                        <a:buFont typeface="Arial" panose="020B0604020202020204" pitchFamily="34" charset="0"/>
                        <a:buChar char="•"/>
                      </a:pPr>
                      <a:r>
                        <a:rPr lang="en-US" sz="750" dirty="0">
                          <a:solidFill>
                            <a:schemeClr val="tx1"/>
                          </a:solidFill>
                          <a:latin typeface="SassoonPrimaryInfant" pitchFamily="2" charset="0"/>
                        </a:rPr>
                        <a:t>Show preference for a book, song or rhyme.</a:t>
                      </a:r>
                    </a:p>
                    <a:p>
                      <a:pPr marL="171450" indent="-171450" algn="ctr">
                        <a:buFont typeface="Arial" panose="020B0604020202020204" pitchFamily="34" charset="0"/>
                        <a:buChar char="•"/>
                      </a:pPr>
                      <a:r>
                        <a:rPr lang="en-US" sz="750" dirty="0">
                          <a:solidFill>
                            <a:schemeClr val="tx1"/>
                          </a:solidFill>
                          <a:latin typeface="SassoonPrimaryInfant" pitchFamily="2" charset="0"/>
                        </a:rPr>
                        <a:t>Know that print has meaning.</a:t>
                      </a:r>
                    </a:p>
                    <a:p>
                      <a:pPr marL="171450" indent="-171450" algn="ctr">
                        <a:buFont typeface="Arial" panose="020B0604020202020204" pitchFamily="34" charset="0"/>
                        <a:buChar char="•"/>
                      </a:pPr>
                      <a:r>
                        <a:rPr lang="en-US" sz="750" dirty="0">
                          <a:solidFill>
                            <a:schemeClr val="tx1"/>
                          </a:solidFill>
                          <a:latin typeface="SassoonPrimaryInfant" pitchFamily="2" charset="0"/>
                        </a:rPr>
                        <a:t>Handle books correctly and follow print left to right, top to bottom.</a:t>
                      </a:r>
                    </a:p>
                    <a:p>
                      <a:pPr marL="171450" indent="-171450" algn="ctr">
                        <a:buFont typeface="Arial" panose="020B0604020202020204" pitchFamily="34" charset="0"/>
                        <a:buChar char="•"/>
                      </a:pPr>
                      <a:r>
                        <a:rPr lang="en-US" sz="750" dirty="0">
                          <a:latin typeface="SassoonPrimaryInfant" pitchFamily="2" charset="0"/>
                        </a:rPr>
                        <a:t>Engage in extended conversations about stories, learning new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Talk about events and character in a story that has been read to them.</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Join in with rhymes and show an interest in stories with repeated refrains. </a:t>
                      </a:r>
                    </a:p>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Retell stories through acting/role play.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Sequence story – use vocabulary of beginning, middle and end.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Enjoys an increasing range of books.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Beginning to understand that a non-fiction gives information and begin to talk about the new knowledge they have. </a:t>
                      </a:r>
                      <a:endParaRPr lang="en-US"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Show interest in and answer simple questions about a text.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Retell stories through acting/role play. </a:t>
                      </a:r>
                    </a:p>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Locate title and discuss other features (e.g. front cover, blurb, author, illustrator).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Join in with rhymes and show an interest in stories with repeated refrains.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Traditional tales – exploring characters, settings and events.</a:t>
                      </a:r>
                      <a:endParaRPr lang="en-US" sz="750" dirty="0">
                        <a:solidFill>
                          <a:schemeClr val="tx1"/>
                        </a:solidFill>
                        <a:latin typeface="SassoonPrimaryInfant" pitchFamily="2" charset="0"/>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Sequence story – use vocabulary of beginning, middle and end.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Enjoys an increasing range of books.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Beginning to understand that a non-fiction gives information and begin to talk about the new knowledge they have (linked to space &amp; planets). </a:t>
                      </a:r>
                      <a:endParaRPr lang="en-US"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World Book Day.</a:t>
                      </a:r>
                    </a:p>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Locate title and discuss other features (e.g. front cover, blurb, author, illustrator).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Traditional tales – exploring characters, settings and events.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To anticipate (where appropriate) key events in stories.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Retell familiar stories and use story language (</a:t>
                      </a:r>
                      <a:r>
                        <a:rPr lang="en-US" sz="750" dirty="0">
                          <a:solidFill>
                            <a:schemeClr val="tx1"/>
                          </a:solidFill>
                          <a:latin typeface="SassoonPrimaryInfant" pitchFamily="2" charset="0"/>
                        </a:rPr>
                        <a:t>Join in with repeated refrains)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Innovating class story based on a structure we are familiar with. </a:t>
                      </a:r>
                      <a:endParaRPr lang="en-US" sz="750" dirty="0">
                        <a:latin typeface="SassoonPrimaryInfant" pitchFamily="2" charset="0"/>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Sequence story – use vocabulary of beginning, middle and end. </a:t>
                      </a:r>
                      <a:endParaRPr lang="en-US" sz="750" dirty="0">
                        <a:latin typeface="SassoonPrimaryInfant" pitchFamily="2" charset="0"/>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Re-read books to build up their understanding and enjoyment.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Explore reading instructions and what they are used for.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Able to demonstrate an understanding about what has been read to them by retelling stories, answering questions and discussing events.</a:t>
                      </a:r>
                      <a:endParaRPr lang="en-US"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Begin to notice when their reading does not make sense.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Use what I already know to help me with my reading.</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Understand non-fiction texts give us information and new knowledge.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Able to demonstrate an understanding about what has been read to them by retelling stories and narratives using my own words and recently introduced vocabulary.</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Discuss the features of different texts – fiction and non-fiction (front cover, back cover, blurb, author, illustrator, title, label, caption).</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Innovating own story/class story based on a structure we are familiar with.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Write letters and postcards</a:t>
                      </a:r>
                    </a:p>
                    <a:p>
                      <a:pPr algn="ctr">
                        <a:lnSpc>
                          <a:spcPct val="107000"/>
                        </a:lnSpc>
                        <a:spcAft>
                          <a:spcPts val="800"/>
                        </a:spcAft>
                      </a:pPr>
                      <a:endParaRPr lang="en-US" sz="750" dirty="0">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9586" y="47018"/>
            <a:ext cx="501298" cy="501298"/>
          </a:xfrm>
          <a:prstGeom prst="rect">
            <a:avLst/>
          </a:prstGeom>
        </p:spPr>
      </p:pic>
      <p:pic>
        <p:nvPicPr>
          <p:cNvPr id="5" name="Picture 4">
            <a:extLst>
              <a:ext uri="{FF2B5EF4-FFF2-40B4-BE49-F238E27FC236}">
                <a16:creationId xmlns:a16="http://schemas.microsoft.com/office/drawing/2014/main" id="{FFCE9F53-48DD-45B5-9386-3CCB57741E3B}"/>
              </a:ext>
            </a:extLst>
          </p:cNvPr>
          <p:cNvPicPr>
            <a:picLocks noChangeAspect="1"/>
          </p:cNvPicPr>
          <p:nvPr/>
        </p:nvPicPr>
        <p:blipFill>
          <a:blip r:embed="rId3"/>
          <a:stretch>
            <a:fillRect/>
          </a:stretch>
        </p:blipFill>
        <p:spPr>
          <a:xfrm>
            <a:off x="795867" y="150127"/>
            <a:ext cx="675936" cy="733115"/>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45D1F-5243-C257-4515-EBCF3296A018}"/>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C9A44C8D-30C1-94A5-5986-DFEF641417B6}"/>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36B49313-D365-581D-5A47-A375F5FFFE89}"/>
              </a:ext>
            </a:extLst>
          </p:cNvPr>
          <p:cNvGraphicFramePr>
            <a:graphicFrameLocks noGrp="1"/>
          </p:cNvGraphicFramePr>
          <p:nvPr>
            <p:extLst>
              <p:ext uri="{D42A27DB-BD31-4B8C-83A1-F6EECF244321}">
                <p14:modId xmlns:p14="http://schemas.microsoft.com/office/powerpoint/2010/main" val="396377667"/>
              </p:ext>
            </p:extLst>
          </p:nvPr>
        </p:nvGraphicFramePr>
        <p:xfrm>
          <a:off x="385894" y="548214"/>
          <a:ext cx="11459364" cy="6255850"/>
        </p:xfrm>
        <a:graphic>
          <a:graphicData uri="http://schemas.openxmlformats.org/drawingml/2006/table">
            <a:tbl>
              <a:tblPr firstRow="1" bandRow="1">
                <a:tableStyleId>{5C22544A-7EE6-4342-B048-85BDC9FD1C3A}</a:tableStyleId>
              </a:tblPr>
              <a:tblGrid>
                <a:gridCol w="1623659">
                  <a:extLst>
                    <a:ext uri="{9D8B030D-6E8A-4147-A177-3AD203B41FA5}">
                      <a16:colId xmlns:a16="http://schemas.microsoft.com/office/drawing/2014/main" val="385991600"/>
                    </a:ext>
                  </a:extLst>
                </a:gridCol>
                <a:gridCol w="1650445">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b="0" dirty="0">
                          <a:latin typeface="SassoonPrimaryInfant" pitchFamily="2" charset="0"/>
                        </a:rPr>
                        <a:t>It is crucial for children to develop a life-long love of reading. Reading consists of two dimensions: language comprehension and word reading. Language comprehension (necessary for both reading and writing) starts from birth. It only develops when adults talk with children about the world around them and the books (stories and non-fiction) they read with them, and enjoy rhymes, poems and songs together. Skilled word reading, taught later, involves both the speedy working out of the pronunciation of unfamiliar printed words (decoding) and the speedy recognition of familiar printed words. Writing involves transcription (spelling and handwriting) and composition (articulating ideas and structuring them in speech, before writing)</a:t>
                      </a:r>
                      <a:endParaRPr lang="en-US" sz="8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2145882">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b="1" kern="1200" dirty="0">
                          <a:solidFill>
                            <a:schemeClr val="tx1"/>
                          </a:solidFill>
                          <a:effectLst/>
                          <a:latin typeface="SassoonPrimaryInfant" pitchFamily="2" charset="0"/>
                          <a:ea typeface="+mn-ea"/>
                          <a:cs typeface="Amatic SC" panose="00000500000000000000" pitchFamily="2" charset="-79"/>
                        </a:rPr>
                        <a:t>Pre-school</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Phonics: </a:t>
                      </a:r>
                      <a:r>
                        <a:rPr lang="en-GB" sz="750" kern="1200" dirty="0">
                          <a:solidFill>
                            <a:schemeClr val="tx1"/>
                          </a:solidFill>
                          <a:effectLst/>
                          <a:latin typeface="SassoonPrimaryInfant" pitchFamily="2" charset="0"/>
                          <a:ea typeface="+mn-ea"/>
                          <a:cs typeface="Amatic SC" panose="00000500000000000000" pitchFamily="2" charset="-79"/>
                        </a:rPr>
                        <a:t>Phase 1</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Phase 1 – environmental sounds, instrumental sounds, body percussion, rhythm and rhyme, alliteration, voice sounds, oral blending and segmenting.</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Explore and sing nursery rhymes.</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GB" sz="750" dirty="0">
                          <a:solidFill>
                            <a:schemeClr val="tx1"/>
                          </a:solidFill>
                          <a:latin typeface="SassoonPrimaryInfant" pitchFamily="2" charset="0"/>
                        </a:rPr>
                        <a:t>Support children to see print has meaning and explore a range of fiction books.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50" dirty="0">
                          <a:solidFill>
                            <a:schemeClr val="tx1"/>
                          </a:solidFill>
                          <a:latin typeface="SassoonPrimaryInfant" pitchFamily="2" charset="0"/>
                        </a:rPr>
                        <a:t>Model reading from left to right and from top to bottom. </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SassoonPrimaryInfant" pitchFamily="2" charset="0"/>
                          <a:ea typeface="+mn-ea"/>
                          <a:cs typeface="Amatic SC" panose="00000500000000000000" pitchFamily="2" charset="-79"/>
                        </a:rPr>
                        <a:t>Reception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Phonics: </a:t>
                      </a:r>
                      <a:r>
                        <a:rPr lang="en-GB" sz="750" kern="1200" dirty="0">
                          <a:solidFill>
                            <a:schemeClr val="tx1"/>
                          </a:solidFill>
                          <a:effectLst/>
                          <a:latin typeface="SassoonPrimaryInfant" pitchFamily="2" charset="0"/>
                          <a:ea typeface="+mn-ea"/>
                          <a:cs typeface="Amatic SC" panose="00000500000000000000" pitchFamily="2" charset="-79"/>
                        </a:rPr>
                        <a:t>Phase 2 (underpinned by phase 1)</a:t>
                      </a:r>
                    </a:p>
                    <a:p>
                      <a:pPr algn="ctr"/>
                      <a:endParaRPr lang="en-GB" sz="750"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Help children to read the sounds speedily - This will make sound-blending easier</a:t>
                      </a:r>
                    </a:p>
                    <a:p>
                      <a:pPr marL="171450" indent="-171450" algn="ctr">
                        <a:buFont typeface="Arial" panose="020B0604020202020204" pitchFamily="34" charset="0"/>
                        <a:buChar char="•"/>
                      </a:pPr>
                      <a:r>
                        <a:rPr lang="en-US" sz="750" dirty="0">
                          <a:solidFill>
                            <a:schemeClr val="tx1"/>
                          </a:solidFill>
                          <a:latin typeface="SassoonPrimaryInfant" pitchFamily="2" charset="0"/>
                        </a:rPr>
                        <a:t>Identify initial sounds in words.</a:t>
                      </a:r>
                    </a:p>
                    <a:p>
                      <a:pPr marL="171450" indent="-171450" algn="ctr">
                        <a:buFont typeface="Arial" panose="020B0604020202020204" pitchFamily="34" charset="0"/>
                        <a:buChar char="•"/>
                      </a:pPr>
                      <a:r>
                        <a:rPr lang="en-US" sz="750" dirty="0">
                          <a:solidFill>
                            <a:schemeClr val="tx1"/>
                          </a:solidFill>
                          <a:latin typeface="SassoonPrimaryInfant" pitchFamily="2" charset="0"/>
                        </a:rPr>
                        <a:t>Lots of opportunities for oral blending and segmenting games.</a:t>
                      </a:r>
                    </a:p>
                    <a:p>
                      <a:pPr marL="171450" indent="-171450" algn="ctr">
                        <a:buFont typeface="Arial" panose="020B0604020202020204" pitchFamily="34" charset="0"/>
                        <a:buChar char="•"/>
                      </a:pPr>
                      <a:r>
                        <a:rPr lang="en-US" sz="750" dirty="0">
                          <a:latin typeface="SassoonPrimaryInfant" pitchFamily="2" charset="0"/>
                        </a:rPr>
                        <a:t>Listen to children read aloud, ensuring books are consistent with their developing phonic knowledge.</a:t>
                      </a:r>
                      <a:endParaRPr lang="en-GB" sz="750" kern="1200" dirty="0">
                        <a:solidFill>
                          <a:schemeClr val="tx1"/>
                        </a:solidFill>
                        <a:effectLst/>
                        <a:latin typeface="SassoonPrimaryInfant" pitchFamily="2" charset="0"/>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b="1" kern="1200" dirty="0">
                          <a:solidFill>
                            <a:schemeClr val="tx1"/>
                          </a:solidFill>
                          <a:effectLst/>
                          <a:latin typeface="SassoonPrimaryInfant" pitchFamily="2" charset="0"/>
                          <a:ea typeface="+mn-ea"/>
                          <a:cs typeface="Amatic SC" panose="00000500000000000000" pitchFamily="2" charset="-79"/>
                        </a:rPr>
                        <a:t>Pre-school</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Phonics: </a:t>
                      </a:r>
                      <a:r>
                        <a:rPr lang="en-GB" sz="750" kern="1200" dirty="0">
                          <a:solidFill>
                            <a:schemeClr val="tx1"/>
                          </a:solidFill>
                          <a:effectLst/>
                          <a:latin typeface="SassoonPrimaryInfant" pitchFamily="2" charset="0"/>
                          <a:ea typeface="+mn-ea"/>
                          <a:cs typeface="Amatic SC" panose="00000500000000000000" pitchFamily="2" charset="-79"/>
                        </a:rPr>
                        <a:t>Phase 1</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Phase 1 – environmental sounds, instrumental sounds, body percussion, rhythm and rhyme, alliteration, voice sounds, oral blending and segmenting.</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Explore and sing nursery rhymes.</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GB" sz="750" dirty="0">
                          <a:solidFill>
                            <a:schemeClr val="tx1"/>
                          </a:solidFill>
                          <a:latin typeface="SassoonPrimaryInfant" pitchFamily="2" charset="0"/>
                        </a:rPr>
                        <a:t>Support children to see print can have different purposes (labels and signs, days of the week, visual timetable cards, explore fiction and non-fiction books)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50" dirty="0">
                          <a:solidFill>
                            <a:schemeClr val="tx1"/>
                          </a:solidFill>
                          <a:latin typeface="SassoonPrimaryInfant" pitchFamily="2" charset="0"/>
                        </a:rPr>
                        <a:t>Model reading from left to right and from top to bottom. </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SassoonPrimaryInfant" pitchFamily="2" charset="0"/>
                          <a:ea typeface="+mn-ea"/>
                          <a:cs typeface="Amatic SC" panose="00000500000000000000" pitchFamily="2" charset="-79"/>
                        </a:rPr>
                        <a:t>Reception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50" b="1"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Phonics: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Consolidation of </a:t>
                      </a:r>
                      <a:r>
                        <a:rPr lang="en-GB" sz="750" kern="1200" dirty="0">
                          <a:solidFill>
                            <a:schemeClr val="tx1"/>
                          </a:solidFill>
                          <a:effectLst/>
                          <a:latin typeface="SassoonPrimaryInfant" pitchFamily="2" charset="0"/>
                          <a:ea typeface="+mn-ea"/>
                          <a:cs typeface="Amatic SC" panose="00000500000000000000" pitchFamily="2" charset="-79"/>
                        </a:rPr>
                        <a:t>Phase 2 and begin Phase 3</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Can link most sounds to letters.</a:t>
                      </a:r>
                    </a:p>
                    <a:p>
                      <a:pPr marL="171450" indent="-171450" algn="ctr">
                        <a:buFont typeface="Arial" panose="020B0604020202020204" pitchFamily="34" charset="0"/>
                        <a:buChar char="•"/>
                      </a:pPr>
                      <a:r>
                        <a:rPr lang="en-US" sz="750" dirty="0">
                          <a:solidFill>
                            <a:schemeClr val="tx1"/>
                          </a:solidFill>
                          <a:latin typeface="SassoonPrimaryInfant" pitchFamily="2" charset="0"/>
                        </a:rPr>
                        <a:t>Begin to blend and segment in order to read VC and CVC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some Phase 2 words including some Harder to Read and Spell Words (HRSW).</a:t>
                      </a:r>
                    </a:p>
                    <a:p>
                      <a:pPr marL="171450" indent="-171450" algn="ctr">
                        <a:buFont typeface="Arial" panose="020B0604020202020204" pitchFamily="34" charset="0"/>
                        <a:buChar char="•"/>
                      </a:pPr>
                      <a:r>
                        <a:rPr lang="en-US" sz="750" dirty="0">
                          <a:solidFill>
                            <a:schemeClr val="tx1"/>
                          </a:solidFill>
                          <a:latin typeface="SassoonPrimaryInfant" pitchFamily="2" charset="0"/>
                        </a:rPr>
                        <a:t>Discuss sound(s) that are being tricky in the HRSW.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Listen to children read aloud, ensuring books are consistent with their developing phonic knowledge.</a:t>
                      </a:r>
                      <a:endParaRPr lang="en-GB" sz="750" kern="1200" dirty="0">
                        <a:solidFill>
                          <a:schemeClr val="tx1"/>
                        </a:solidFill>
                        <a:effectLst/>
                        <a:latin typeface="SassoonPrimaryInfant" pitchFamily="2" charset="0"/>
                        <a:ea typeface="+mn-ea"/>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b="1" kern="1200" dirty="0">
                          <a:solidFill>
                            <a:schemeClr val="tx1"/>
                          </a:solidFill>
                          <a:effectLst/>
                          <a:latin typeface="SassoonPrimaryInfant" pitchFamily="2" charset="0"/>
                          <a:ea typeface="+mn-ea"/>
                          <a:cs typeface="Amatic SC" panose="00000500000000000000" pitchFamily="2" charset="-79"/>
                        </a:rPr>
                        <a:t>Pre-school</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Phonics: </a:t>
                      </a:r>
                      <a:r>
                        <a:rPr lang="en-GB" sz="750" kern="1200" dirty="0">
                          <a:solidFill>
                            <a:schemeClr val="tx1"/>
                          </a:solidFill>
                          <a:effectLst/>
                          <a:latin typeface="SassoonPrimaryInfant" pitchFamily="2" charset="0"/>
                          <a:ea typeface="+mn-ea"/>
                          <a:cs typeface="Amatic SC" panose="00000500000000000000" pitchFamily="2" charset="-79"/>
                        </a:rPr>
                        <a:t>Phase 1</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Phase 1 – environmental sounds, instrumental sounds, body percussion, rhythm and rhyme, alliteration, voice sounds, oral blending and segmenting.</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Explore and sing nursery rhymes.</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GB" sz="750" dirty="0">
                          <a:solidFill>
                            <a:schemeClr val="tx1"/>
                          </a:solidFill>
                          <a:latin typeface="SassoonPrimaryInfant" pitchFamily="2" charset="0"/>
                        </a:rPr>
                        <a:t>Support children to explore different features of a book (e.g. title, pictures, etc)</a:t>
                      </a:r>
                    </a:p>
                    <a:p>
                      <a:pPr marL="171450" indent="-171450" algn="ctr">
                        <a:buFont typeface="Arial" panose="020B0604020202020204" pitchFamily="34" charset="0"/>
                        <a:buChar char="•"/>
                      </a:pPr>
                      <a:r>
                        <a:rPr lang="en-GB" sz="750" dirty="0">
                          <a:solidFill>
                            <a:schemeClr val="tx1"/>
                          </a:solidFill>
                          <a:latin typeface="SassoonPrimaryInfant" pitchFamily="2" charset="0"/>
                        </a:rPr>
                        <a:t>Model reading from left to right and from top to bottom. </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SassoonPrimaryInfant" pitchFamily="2" charset="0"/>
                          <a:ea typeface="+mn-ea"/>
                          <a:cs typeface="Amatic SC" panose="00000500000000000000" pitchFamily="2" charset="-79"/>
                        </a:rPr>
                        <a:t>Reception</a:t>
                      </a:r>
                    </a:p>
                    <a:p>
                      <a:pPr algn="ctr">
                        <a:lnSpc>
                          <a:spcPct val="107000"/>
                        </a:lnSpc>
                        <a:spcAft>
                          <a:spcPts val="0"/>
                        </a:spcAft>
                      </a:pPr>
                      <a:endPar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Phonics: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Phase 3</a:t>
                      </a:r>
                    </a:p>
                    <a:p>
                      <a:pPr algn="ctr">
                        <a:lnSpc>
                          <a:spcPct val="107000"/>
                        </a:lnSpc>
                        <a:spcAft>
                          <a:spcPts val="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Begin to spot digraphs/trigraphs within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some Phase 2/3 words including some HRSW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Support children to become familiar with digraphs and trigraphs, such as ‘</a:t>
                      </a:r>
                      <a:r>
                        <a:rPr lang="en-US" sz="750" dirty="0" err="1">
                          <a:latin typeface="SassoonPrimaryInfant" pitchFamily="2" charset="0"/>
                        </a:rPr>
                        <a:t>th</a:t>
                      </a:r>
                      <a:r>
                        <a:rPr lang="en-US" sz="750" dirty="0">
                          <a:latin typeface="SassoonPrimaryInfant" pitchFamily="2" charset="0"/>
                        </a:rPr>
                        <a:t>’, ‘</a:t>
                      </a:r>
                      <a:r>
                        <a:rPr lang="en-US" sz="750" dirty="0" err="1">
                          <a:latin typeface="SassoonPrimaryInfant" pitchFamily="2" charset="0"/>
                        </a:rPr>
                        <a:t>sh</a:t>
                      </a:r>
                      <a:r>
                        <a:rPr lang="en-US" sz="750" dirty="0">
                          <a:latin typeface="SassoonPrimaryInfant" pitchFamily="2" charset="0"/>
                        </a:rPr>
                        <a:t>’, ‘</a:t>
                      </a:r>
                      <a:r>
                        <a:rPr lang="en-US" sz="750" dirty="0" err="1">
                          <a:latin typeface="SassoonPrimaryInfant" pitchFamily="2" charset="0"/>
                        </a:rPr>
                        <a:t>ch</a:t>
                      </a:r>
                      <a:r>
                        <a:rPr lang="en-US" sz="750" dirty="0">
                          <a:latin typeface="SassoonPrimaryInfant" pitchFamily="2" charset="0"/>
                        </a:rPr>
                        <a:t>’, ‘</a:t>
                      </a:r>
                      <a:r>
                        <a:rPr lang="en-US" sz="750" dirty="0" err="1">
                          <a:latin typeface="SassoonPrimaryInfant" pitchFamily="2" charset="0"/>
                        </a:rPr>
                        <a:t>ee</a:t>
                      </a:r>
                      <a:r>
                        <a:rPr lang="en-US" sz="750" dirty="0">
                          <a:latin typeface="SassoonPrimaryInfant" pitchFamily="2" charset="0"/>
                        </a:rPr>
                        <a:t>’ ‘or’ ‘</a:t>
                      </a:r>
                      <a:r>
                        <a:rPr lang="en-US" sz="750" dirty="0" err="1">
                          <a:latin typeface="SassoonPrimaryInfant" pitchFamily="2" charset="0"/>
                        </a:rPr>
                        <a:t>igh</a:t>
                      </a:r>
                      <a:r>
                        <a:rPr lang="en-US" sz="750" dirty="0">
                          <a:latin typeface="SassoonPrimaryInfant" pitchFamily="2" charset="0"/>
                        </a:rPr>
                        <a:t>’. </a:t>
                      </a:r>
                      <a:endParaRPr lang="en-US" sz="750" dirty="0">
                        <a:solidFill>
                          <a:schemeClr val="tx1"/>
                        </a:solidFill>
                        <a:latin typeface="SassoonPrimaryInfant" pitchFamily="2" charset="0"/>
                      </a:endParaRPr>
                    </a:p>
                    <a:p>
                      <a:pPr marL="171450" marR="0" lvl="0" indent="-171450" algn="ctr"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US" sz="750" dirty="0">
                          <a:latin typeface="SassoonPrimaryInfant" pitchFamily="2" charset="0"/>
                        </a:rPr>
                        <a:t>Provide opportunities for children to read words containing them: ‘that’, ‘shop’, ‘chin’, ‘feet’, ‘storm’, ‘night’</a:t>
                      </a:r>
                      <a:r>
                        <a:rPr lang="en-GB" sz="750" dirty="0">
                          <a:solidFill>
                            <a:schemeClr val="tx1"/>
                          </a:solidFill>
                          <a:effectLst/>
                          <a:latin typeface="SassoonPrimaryInfant" pitchFamily="2" charset="0"/>
                          <a:cs typeface="Amatic SC" panose="00000500000000000000" pitchFamily="2" charset="-79"/>
                        </a:rPr>
                        <a:t>.</a:t>
                      </a:r>
                      <a:endParaRPr lang="en-US" sz="750" dirty="0">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b="1" kern="1200" dirty="0">
                          <a:solidFill>
                            <a:schemeClr val="tx1"/>
                          </a:solidFill>
                          <a:effectLst/>
                          <a:latin typeface="SassoonPrimaryInfant" pitchFamily="2" charset="0"/>
                          <a:ea typeface="+mn-ea"/>
                          <a:cs typeface="Amatic SC" panose="00000500000000000000" pitchFamily="2" charset="-79"/>
                        </a:rPr>
                        <a:t>Pre-school</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Phonics: </a:t>
                      </a:r>
                      <a:r>
                        <a:rPr lang="en-GB" sz="750" kern="1200" dirty="0">
                          <a:solidFill>
                            <a:schemeClr val="tx1"/>
                          </a:solidFill>
                          <a:effectLst/>
                          <a:latin typeface="SassoonPrimaryInfant" pitchFamily="2" charset="0"/>
                          <a:ea typeface="+mn-ea"/>
                          <a:cs typeface="Amatic SC" panose="00000500000000000000" pitchFamily="2" charset="-79"/>
                        </a:rPr>
                        <a:t>Phase 1</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Phase 1 – environmental sounds, instrumental sounds, body percussion, rhythm and rhyme, alliteration, voice sounds, oral blending and segmenting.</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Explore and sing nursery rhymes.</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GB" sz="750" dirty="0">
                          <a:solidFill>
                            <a:schemeClr val="tx1"/>
                          </a:solidFill>
                          <a:latin typeface="SassoonPrimaryInfant" pitchFamily="2" charset="0"/>
                        </a:rPr>
                        <a:t>Support children to sequence a range of familiar traditional tales.</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SassoonPrimaryInfant" pitchFamily="2" charset="0"/>
                          <a:ea typeface="+mn-ea"/>
                          <a:cs typeface="Amatic SC" panose="00000500000000000000" pitchFamily="2" charset="-79"/>
                        </a:rPr>
                        <a:t>Reception</a:t>
                      </a:r>
                    </a:p>
                    <a:p>
                      <a:pPr algn="ctr">
                        <a:lnSpc>
                          <a:spcPct val="107000"/>
                        </a:lnSpc>
                        <a:spcAft>
                          <a:spcPts val="0"/>
                        </a:spcAft>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 </a:t>
                      </a:r>
                    </a:p>
                    <a:p>
                      <a:pPr algn="ctr">
                        <a:lnSpc>
                          <a:spcPct val="107000"/>
                        </a:lnSpc>
                        <a:spcAft>
                          <a:spcPts val="0"/>
                        </a:spcAft>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Phonics: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Phase 3</a:t>
                      </a:r>
                    </a:p>
                    <a:p>
                      <a:pPr algn="ctr">
                        <a:lnSpc>
                          <a:spcPct val="107000"/>
                        </a:lnSpc>
                        <a:spcAft>
                          <a:spcPts val="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Spot digraphs/trigraphs within words.</a:t>
                      </a:r>
                    </a:p>
                    <a:p>
                      <a:pPr marL="171450" indent="-171450" algn="ctr">
                        <a:buFont typeface="Arial" panose="020B0604020202020204" pitchFamily="34" charset="0"/>
                        <a:buChar char="•"/>
                      </a:pPr>
                      <a:r>
                        <a:rPr lang="en-US" sz="750" dirty="0">
                          <a:solidFill>
                            <a:schemeClr val="tx1"/>
                          </a:solidFill>
                          <a:latin typeface="SassoonPrimaryInfant" pitchFamily="2" charset="0"/>
                        </a:rPr>
                        <a:t>Use phonic knowledge to read and decode regular words.</a:t>
                      </a:r>
                    </a:p>
                    <a:p>
                      <a:pPr marL="171450" indent="-171450" algn="ctr">
                        <a:buFont typeface="Arial" panose="020B0604020202020204" pitchFamily="34" charset="0"/>
                        <a:buChar char="•"/>
                      </a:pPr>
                      <a:r>
                        <a:rPr lang="en-US" sz="750" dirty="0">
                          <a:solidFill>
                            <a:schemeClr val="tx1"/>
                          </a:solidFill>
                          <a:latin typeface="SassoonPrimaryInfant" pitchFamily="2" charset="0"/>
                        </a:rPr>
                        <a:t>Read phase 2 words.</a:t>
                      </a:r>
                    </a:p>
                    <a:p>
                      <a:pPr marL="171450" indent="-171450" algn="ctr">
                        <a:buFont typeface="Arial" panose="020B0604020202020204" pitchFamily="34" charset="0"/>
                        <a:buChar char="•"/>
                      </a:pPr>
                      <a:r>
                        <a:rPr lang="en-US" sz="750" dirty="0">
                          <a:solidFill>
                            <a:schemeClr val="tx1"/>
                          </a:solidFill>
                          <a:latin typeface="SassoonPrimaryInfant" pitchFamily="2" charset="0"/>
                        </a:rPr>
                        <a:t>Read some phase 3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and understand simple sentences.</a:t>
                      </a:r>
                      <a:endParaRPr lang="en-US" sz="750" dirty="0">
                        <a:latin typeface="SassoonPrimaryInfant" pitchFamily="2" charset="0"/>
                      </a:endParaRPr>
                    </a:p>
                    <a:p>
                      <a:pPr marL="171450" marR="0" lvl="0" indent="-171450" algn="ctr"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US" sz="750" dirty="0">
                          <a:latin typeface="SassoonPrimaryInfant" pitchFamily="2" charset="0"/>
                        </a:rPr>
                        <a:t>Re-read books to build up their confidence in word reading and fluency.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b="1" kern="1200" dirty="0">
                          <a:solidFill>
                            <a:schemeClr val="tx1"/>
                          </a:solidFill>
                          <a:effectLst/>
                          <a:latin typeface="SassoonPrimaryInfant" pitchFamily="2" charset="0"/>
                          <a:ea typeface="+mn-ea"/>
                          <a:cs typeface="Amatic SC" panose="00000500000000000000" pitchFamily="2" charset="-79"/>
                        </a:rPr>
                        <a:t>Pre-school</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Phonics: </a:t>
                      </a:r>
                      <a:r>
                        <a:rPr lang="en-GB" sz="750" kern="1200" dirty="0">
                          <a:solidFill>
                            <a:schemeClr val="tx1"/>
                          </a:solidFill>
                          <a:effectLst/>
                          <a:latin typeface="SassoonPrimaryInfant" pitchFamily="2" charset="0"/>
                          <a:ea typeface="+mn-ea"/>
                          <a:cs typeface="Amatic SC" panose="00000500000000000000" pitchFamily="2" charset="-79"/>
                        </a:rPr>
                        <a:t>Phase 1</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Phase 1 – environmental sounds, instrumental sounds, body percussion, rhythm and rhyme, alliteration, voice sounds, oral blending and segmenting.</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Explore and sing nursery rhymes.</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GB" sz="750" dirty="0">
                          <a:solidFill>
                            <a:schemeClr val="tx1"/>
                          </a:solidFill>
                          <a:latin typeface="SassoonPrimaryInfant" pitchFamily="2" charset="0"/>
                        </a:rPr>
                        <a:t>Support children to see print has meaning and explore a range of fiction books. </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SassoonPrimaryInfant" pitchFamily="2" charset="0"/>
                          <a:ea typeface="+mn-ea"/>
                          <a:cs typeface="Amatic SC" panose="00000500000000000000" pitchFamily="2" charset="-79"/>
                        </a:rPr>
                        <a:t>Reception</a:t>
                      </a:r>
                    </a:p>
                    <a:p>
                      <a:pPr algn="ctr">
                        <a:lnSpc>
                          <a:spcPct val="107000"/>
                        </a:lnSpc>
                        <a:spcAft>
                          <a:spcPts val="0"/>
                        </a:spcAft>
                      </a:pPr>
                      <a:endPar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Phonics: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Phase 4</a:t>
                      </a:r>
                    </a:p>
                    <a:p>
                      <a:pPr algn="ctr">
                        <a:lnSpc>
                          <a:spcPct val="107000"/>
                        </a:lnSpc>
                        <a:spcAft>
                          <a:spcPts val="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Read phase 3 words (decodable and tricky).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some longer words made up of letter-sound correspondences they know: ‘rabbit’, ‘himself’, ‘jumping’.</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Re-read books to build up their confidence in word reading and fluency.</a:t>
                      </a:r>
                      <a:endParaRPr lang="en-US" sz="75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b="1" kern="1200" dirty="0">
                          <a:solidFill>
                            <a:schemeClr val="tx1"/>
                          </a:solidFill>
                          <a:effectLst/>
                          <a:latin typeface="SassoonPrimaryInfant" pitchFamily="2" charset="0"/>
                          <a:ea typeface="+mn-ea"/>
                          <a:cs typeface="Amatic SC" panose="00000500000000000000" pitchFamily="2" charset="-79"/>
                        </a:rPr>
                        <a:t>Pre-school</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Phonics: </a:t>
                      </a:r>
                      <a:r>
                        <a:rPr lang="en-GB" sz="750" kern="1200" dirty="0">
                          <a:solidFill>
                            <a:schemeClr val="tx1"/>
                          </a:solidFill>
                          <a:effectLst/>
                          <a:latin typeface="SassoonPrimaryInfant" pitchFamily="2" charset="0"/>
                          <a:ea typeface="+mn-ea"/>
                          <a:cs typeface="Amatic SC" panose="00000500000000000000" pitchFamily="2" charset="-79"/>
                        </a:rPr>
                        <a:t>Phase 1</a:t>
                      </a:r>
                    </a:p>
                    <a:p>
                      <a:pPr marL="171450" indent="-171450" algn="ctr">
                        <a:buFont typeface="Arial" panose="020B0604020202020204" pitchFamily="34" charset="0"/>
                        <a:buChar char="•"/>
                      </a:pPr>
                      <a:r>
                        <a:rPr lang="en-GB" sz="750" b="0" kern="1200" dirty="0">
                          <a:solidFill>
                            <a:schemeClr val="tx1"/>
                          </a:solidFill>
                          <a:effectLst/>
                          <a:latin typeface="SassoonPrimaryInfant" pitchFamily="2" charset="0"/>
                          <a:ea typeface="+mn-ea"/>
                          <a:cs typeface="Amatic SC" panose="00000500000000000000" pitchFamily="2" charset="-79"/>
                        </a:rPr>
                        <a:t>Gently introduce Phase 2 sounds (ELS)</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GB" sz="750" dirty="0">
                          <a:solidFill>
                            <a:schemeClr val="tx1"/>
                          </a:solidFill>
                          <a:latin typeface="SassoonPrimaryInfant" pitchFamily="2" charset="0"/>
                        </a:rPr>
                        <a:t>Support children to see print has meaning and explore a range of fiction books. </a:t>
                      </a: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algn="ctr"/>
                      <a:endParaRPr lang="en-GB" sz="750" b="1" kern="1200">
                        <a:solidFill>
                          <a:schemeClr val="tx1"/>
                        </a:solidFill>
                        <a:effectLst/>
                        <a:latin typeface="SassoonPrimaryInfant" pitchFamily="2" charset="0"/>
                        <a:ea typeface="+mn-ea"/>
                        <a:cs typeface="Amatic SC" panose="00000500000000000000" pitchFamily="2" charset="-79"/>
                      </a:endParaRPr>
                    </a:p>
                    <a:p>
                      <a:pPr algn="ctr"/>
                      <a:endParaRPr lang="en-GB" sz="750" b="1"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effectLst/>
                          <a:latin typeface="SassoonPrimaryInfant" pitchFamily="2" charset="0"/>
                          <a:ea typeface="+mn-ea"/>
                          <a:cs typeface="Amatic SC" panose="00000500000000000000" pitchFamily="2" charset="-79"/>
                        </a:rPr>
                        <a:t>Reception</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Phonics: </a:t>
                      </a:r>
                      <a:r>
                        <a:rPr lang="en-GB" sz="750" b="0" dirty="0">
                          <a:solidFill>
                            <a:schemeClr val="tx1"/>
                          </a:solidFill>
                          <a:effectLst/>
                          <a:latin typeface="SassoonPrimaryInfant" pitchFamily="2" charset="0"/>
                          <a:ea typeface="Calibri" panose="020F0502020204030204" pitchFamily="34" charset="0"/>
                          <a:cs typeface="Amatic SC" panose="00000500000000000000" pitchFamily="2" charset="-79"/>
                        </a:rPr>
                        <a:t>Consolidation of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Phase 4 / Gently introduce Phase 5</a:t>
                      </a:r>
                    </a:p>
                    <a:p>
                      <a:pPr algn="ctr">
                        <a:lnSpc>
                          <a:spcPct val="107000"/>
                        </a:lnSpc>
                        <a:spcAft>
                          <a:spcPts val="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Read CVCC and CCVC words confidently.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some longer words made up of letter-sound </a:t>
                      </a:r>
                    </a:p>
                    <a:p>
                      <a:pPr marL="171450" indent="-171450" algn="ctr">
                        <a:buFont typeface="Arial" panose="020B0604020202020204" pitchFamily="34" charset="0"/>
                        <a:buChar char="•"/>
                      </a:pPr>
                      <a:r>
                        <a:rPr lang="en-US" sz="750" dirty="0">
                          <a:solidFill>
                            <a:schemeClr val="tx1"/>
                          </a:solidFill>
                          <a:latin typeface="SassoonPrimaryInfant" pitchFamily="2" charset="0"/>
                        </a:rPr>
                        <a:t>Read simple sentences with increasing fluency.</a:t>
                      </a:r>
                    </a:p>
                    <a:p>
                      <a:pPr marL="171450" indent="-171450" algn="ctr">
                        <a:buFont typeface="Arial" panose="020B0604020202020204" pitchFamily="34" charset="0"/>
                        <a:buChar char="•"/>
                      </a:pP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End of term assessments</a:t>
                      </a:r>
                    </a:p>
                    <a:p>
                      <a:pPr algn="ctr">
                        <a:lnSpc>
                          <a:spcPct val="107000"/>
                        </a:lnSpc>
                        <a:spcAft>
                          <a:spcPts val="80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3AF4580E-5364-54D6-D1E9-E8DC522152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9586" y="47018"/>
            <a:ext cx="501298" cy="501298"/>
          </a:xfrm>
          <a:prstGeom prst="rect">
            <a:avLst/>
          </a:prstGeom>
        </p:spPr>
      </p:pic>
      <p:pic>
        <p:nvPicPr>
          <p:cNvPr id="5" name="Picture 4">
            <a:extLst>
              <a:ext uri="{FF2B5EF4-FFF2-40B4-BE49-F238E27FC236}">
                <a16:creationId xmlns:a16="http://schemas.microsoft.com/office/drawing/2014/main" id="{5525ED77-F2DA-7DC0-A3F3-F6BDB5DD6753}"/>
              </a:ext>
            </a:extLst>
          </p:cNvPr>
          <p:cNvPicPr>
            <a:picLocks noChangeAspect="1"/>
          </p:cNvPicPr>
          <p:nvPr/>
        </p:nvPicPr>
        <p:blipFill>
          <a:blip r:embed="rId3"/>
          <a:stretch>
            <a:fillRect/>
          </a:stretch>
        </p:blipFill>
        <p:spPr>
          <a:xfrm>
            <a:off x="795867" y="150127"/>
            <a:ext cx="675936" cy="733115"/>
          </a:xfrm>
          <a:prstGeom prst="rect">
            <a:avLst/>
          </a:prstGeom>
        </p:spPr>
      </p:pic>
      <p:pic>
        <p:nvPicPr>
          <p:cNvPr id="1026" name="Picture 2" descr="Essential Letters and Sounds | Oxford Owl">
            <a:extLst>
              <a:ext uri="{FF2B5EF4-FFF2-40B4-BE49-F238E27FC236}">
                <a16:creationId xmlns:a16="http://schemas.microsoft.com/office/drawing/2014/main" id="{16D1F682-9692-86E6-56C9-BB3923AC2E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602" y="3694339"/>
            <a:ext cx="1100061" cy="825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021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24775951"/>
              </p:ext>
            </p:extLst>
          </p:nvPr>
        </p:nvGraphicFramePr>
        <p:xfrm>
          <a:off x="366318" y="738067"/>
          <a:ext cx="11459364" cy="566724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 Out of this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20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Drawing club</a:t>
                      </a:r>
                    </a:p>
                    <a:p>
                      <a:pPr algn="ctr"/>
                      <a:endParaRPr lang="en-US" sz="1800" b="0" dirty="0">
                        <a:latin typeface="Amatic SC" panose="00000500000000000000" pitchFamily="2" charset="-79"/>
                        <a:cs typeface="Amatic SC" panose="00000500000000000000" pitchFamily="2" charset="-79"/>
                      </a:endParaRPr>
                    </a:p>
                    <a:p>
                      <a:pPr algn="ctr"/>
                      <a:r>
                        <a:rPr lang="en-US" sz="1400" b="0" dirty="0">
                          <a:latin typeface="Amatic SC" panose="00000500000000000000" pitchFamily="2" charset="-79"/>
                          <a:cs typeface="Amatic SC" panose="00000500000000000000" pitchFamily="2" charset="-79"/>
                        </a:rPr>
                        <a:t>(Texts may change due to children’s interests)</a:t>
                      </a:r>
                    </a:p>
                    <a:p>
                      <a:pPr algn="ctr"/>
                      <a:endParaRPr lang="en-US" sz="1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SassoonPrimaryInfant" pitchFamily="2" charset="0"/>
                          <a:ea typeface="+mn-ea"/>
                          <a:cs typeface="Amatic SC" panose="00000500000000000000" pitchFamily="2" charset="-79"/>
                        </a:rPr>
                        <a:t>Tiger Who Came to Tea</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SassoonPrimaryInfant" pitchFamily="2" charset="0"/>
                          <a:ea typeface="+mn-ea"/>
                          <a:cs typeface="Amatic SC" panose="00000500000000000000" pitchFamily="2" charset="-79"/>
                        </a:rPr>
                        <a:t>We’re Going on a Bear Hunt</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SassoonPrimaryInfant" pitchFamily="2" charset="0"/>
                          <a:ea typeface="+mn-ea"/>
                          <a:cs typeface="Amatic SC" panose="00000500000000000000" pitchFamily="2" charset="-79"/>
                        </a:rPr>
                        <a:t>The Leaf Thief</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SassoonPrimaryInfant" pitchFamily="2" charset="0"/>
                          <a:ea typeface="+mn-ea"/>
                          <a:cs typeface="Amatic SC" panose="00000500000000000000" pitchFamily="2" charset="-79"/>
                        </a:rPr>
                        <a:t>The Little Red Hen</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SassoonPrimaryInfant" pitchFamily="2" charset="0"/>
                          <a:ea typeface="+mn-ea"/>
                          <a:cs typeface="Amatic SC" panose="00000500000000000000" pitchFamily="2" charset="-79"/>
                        </a:rPr>
                        <a:t>Rama and Sita</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SassoonPrimaryInfant" pitchFamily="2" charset="0"/>
                        <a:ea typeface="+mn-ea"/>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Pre-school – Enjoy drawing freely. Begin to give meaning to marks.</a:t>
                      </a: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Reception - </a:t>
                      </a:r>
                      <a:r>
                        <a:rPr lang="en-GB" sz="1100" kern="1200" dirty="0">
                          <a:solidFill>
                            <a:schemeClr val="bg1">
                              <a:lumMod val="50000"/>
                            </a:schemeClr>
                          </a:solidFill>
                          <a:effectLst/>
                          <a:latin typeface="SassoonPrimaryInfant" pitchFamily="2" charset="0"/>
                          <a:ea typeface="+mn-ea"/>
                          <a:cs typeface="Amatic SC" panose="00000500000000000000" pitchFamily="2" charset="-79"/>
                        </a:rPr>
                        <a:t>Dominant hand, tripod grip, mark making, giving meaning to marks and labelling. Name writing. Writing initial sounds and VC/CVC words. </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bg1">
                            <a:lumMod val="50000"/>
                          </a:schemeClr>
                        </a:solidFill>
                        <a:effectLst/>
                        <a:latin typeface="SassoonPrimaryInfant" pitchFamily="2"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Use initial sounds to label characters / images</a:t>
                      </a:r>
                      <a:r>
                        <a:rPr lang="en-GB" sz="1100" kern="1200" dirty="0">
                          <a:solidFill>
                            <a:schemeClr val="bg1">
                              <a:lumMod val="50000"/>
                            </a:schemeClr>
                          </a:solidFill>
                          <a:effectLst/>
                          <a:latin typeface="SassoonPrimaryInfant" pitchFamily="2" charset="0"/>
                          <a:ea typeface="+mn-ea"/>
                          <a:cs typeface="Amatic SC" panose="00000500000000000000" pitchFamily="2" charset="-79"/>
                        </a:rPr>
                        <a:t>/ shopping lists, etc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Room on the Broom</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Rosie’s Walk</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Hundred Decker Bus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The Naughty Bus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Stickman</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The Christmas Pine</a:t>
                      </a:r>
                      <a:endParaRPr lang="en-US" sz="7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Pre-school – Enjoy drawing freely. Begin to give meaning to marks.</a:t>
                      </a: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Reception: Name writing, pencil grip, labelling using initial sounds (extend to more for those able to). Writing CVC and simple captions. Begin to spell phase 2 HRSW words </a:t>
                      </a: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Identifying characters and retelling stories. </a:t>
                      </a:r>
                      <a:r>
                        <a:rPr lang="en-US" sz="1100" dirty="0">
                          <a:solidFill>
                            <a:schemeClr val="bg1">
                              <a:lumMod val="50000"/>
                            </a:schemeClr>
                          </a:solidFill>
                          <a:latin typeface="SassoonPrimaryInfant" pitchFamily="2" charset="0"/>
                        </a:rPr>
                        <a:t>Sequence stories.</a:t>
                      </a: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Whatever Next!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Here Come the Aliens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Aliens Love Underpants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err="1">
                          <a:latin typeface="SassoonPrimaryInfant" pitchFamily="2" charset="0"/>
                        </a:rPr>
                        <a:t>Beegu</a:t>
                      </a:r>
                      <a:endParaRPr lang="en-US" sz="1100" dirty="0">
                        <a:latin typeface="SassoonPrimaryInfant" pitchFamily="2"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 </a:t>
                      </a:r>
                      <a:endParaRPr lang="en-US"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Pre-school – Give meaning to marks they make. Begin to write letters from name.</a:t>
                      </a: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Reception - </a:t>
                      </a:r>
                      <a:r>
                        <a:rPr lang="en-US" sz="1100" dirty="0">
                          <a:solidFill>
                            <a:schemeClr val="bg1">
                              <a:lumMod val="50000"/>
                            </a:schemeClr>
                          </a:solidFill>
                          <a:latin typeface="SassoonPrimaryInfant" pitchFamily="2" charset="0"/>
                        </a:rPr>
                        <a:t>Character descriptions. </a:t>
                      </a: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Creating own story maps, writing simple captions &amp; label. Begin to use finger spaces</a:t>
                      </a: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algn="ctr">
                        <a:lnSpc>
                          <a:spcPct val="107000"/>
                        </a:lnSpc>
                        <a:spcAft>
                          <a:spcPts val="0"/>
                        </a:spcAft>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Jack and the Beanstalk</a:t>
                      </a:r>
                    </a:p>
                    <a:p>
                      <a:pPr algn="ctr">
                        <a:lnSpc>
                          <a:spcPct val="107000"/>
                        </a:lnSpc>
                        <a:spcAft>
                          <a:spcPts val="0"/>
                        </a:spcAft>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The Gingerbread Man</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Goldilocks and the Three Bears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Three Billy Goats Gruff</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The Three Little Pigs</a:t>
                      </a:r>
                      <a:endPar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endPar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Pre-school – Write some or all of their name. Give meaning to marks.</a:t>
                      </a: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Reception - </a:t>
                      </a:r>
                      <a:r>
                        <a:rPr lang="en-US" sz="1100" dirty="0">
                          <a:solidFill>
                            <a:schemeClr val="bg1">
                              <a:lumMod val="50000"/>
                            </a:schemeClr>
                          </a:solidFill>
                          <a:latin typeface="SassoonPrimaryInfant" pitchFamily="2" charset="0"/>
                        </a:rPr>
                        <a:t>Order and retell the traditional tales. </a:t>
                      </a: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Writing some of the HRSW words such as: me, my, was,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latin typeface="SassoonPrimaryInfant" pitchFamily="2" charset="0"/>
                        </a:rPr>
                        <a:t>Guided writing based around developing short sentences in a meaningful context. </a:t>
                      </a: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Zog</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a:solidFill>
                            <a:schemeClr val="tx1"/>
                          </a:solidFill>
                          <a:effectLst/>
                          <a:latin typeface="SassoonPrimaryInfant" pitchFamily="2" charset="0"/>
                          <a:ea typeface="Calibri" panose="020F0502020204030204" pitchFamily="34" charset="0"/>
                          <a:cs typeface="Amatic SC" panose="00000500000000000000" pitchFamily="2" charset="-79"/>
                        </a:rPr>
                        <a:t>Prince Cinders</a:t>
                      </a:r>
                      <a:endPar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The Queen’s Hat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The King’s Pants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Where the Wild Things Are</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Pre-school – Write some or all of their name. Give meaning to marks.</a:t>
                      </a: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Reception - Writing lists. Writing for a purpose in role play using phonetically plausible attempts at words. Use of finger spaces</a:t>
                      </a: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 </a:t>
                      </a:r>
                      <a:r>
                        <a:rPr lang="en-US" sz="1100" dirty="0">
                          <a:solidFill>
                            <a:schemeClr val="bg1">
                              <a:lumMod val="50000"/>
                            </a:schemeClr>
                          </a:solidFill>
                          <a:latin typeface="SassoonPrimaryInfant" pitchFamily="2" charset="0"/>
                        </a:rPr>
                        <a:t>Form lower-case and capital letters correctly. </a:t>
                      </a: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algn="ctr">
                        <a:lnSpc>
                          <a:spcPct val="107000"/>
                        </a:lnSpc>
                        <a:spcAft>
                          <a:spcPts val="0"/>
                        </a:spcAft>
                      </a:pPr>
                      <a:r>
                        <a:rPr lang="en-GB" sz="1100" dirty="0" err="1">
                          <a:solidFill>
                            <a:schemeClr val="tx1"/>
                          </a:solidFill>
                          <a:effectLst/>
                          <a:latin typeface="SassoonPrimaryInfant" pitchFamily="2" charset="0"/>
                          <a:ea typeface="Calibri" panose="020F0502020204030204" pitchFamily="34" charset="0"/>
                          <a:cs typeface="Amatic SC" panose="00000500000000000000" pitchFamily="2" charset="-79"/>
                        </a:rPr>
                        <a:t>Supertato</a:t>
                      </a:r>
                      <a:endPar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r>
                        <a:rPr lang="en-GB" sz="1100" dirty="0" err="1">
                          <a:solidFill>
                            <a:schemeClr val="tx1"/>
                          </a:solidFill>
                          <a:effectLst/>
                          <a:latin typeface="SassoonPrimaryInfant" pitchFamily="2" charset="0"/>
                          <a:ea typeface="Calibri" panose="020F0502020204030204" pitchFamily="34" charset="0"/>
                          <a:cs typeface="Amatic SC" panose="00000500000000000000" pitchFamily="2" charset="-79"/>
                        </a:rPr>
                        <a:t>Superworm</a:t>
                      </a:r>
                      <a:endPar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r>
                        <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rPr>
                        <a:t>A Superhero Like You</a:t>
                      </a:r>
                    </a:p>
                    <a:p>
                      <a:pPr algn="ctr">
                        <a:lnSpc>
                          <a:spcPct val="107000"/>
                        </a:lnSpc>
                        <a:spcAft>
                          <a:spcPts val="0"/>
                        </a:spcAft>
                      </a:pPr>
                      <a:r>
                        <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rPr>
                        <a:t>Clean up!</a:t>
                      </a:r>
                    </a:p>
                    <a:p>
                      <a:pPr algn="ctr">
                        <a:lnSpc>
                          <a:spcPct val="107000"/>
                        </a:lnSpc>
                        <a:spcAft>
                          <a:spcPts val="0"/>
                        </a:spcAft>
                      </a:pPr>
                      <a:r>
                        <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rPr>
                        <a:t>The Boy Who Sailed the World</a:t>
                      </a:r>
                    </a:p>
                    <a:p>
                      <a:pPr algn="ctr">
                        <a:lnSpc>
                          <a:spcPct val="107000"/>
                        </a:lnSpc>
                        <a:spcAft>
                          <a:spcPts val="0"/>
                        </a:spcAft>
                      </a:pP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Pre-school – Write some or all of their name. Give meaning to marks.</a:t>
                      </a: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Reception - Writing sentences using a range of HRSW words that are spelt correctly. Focus on consistent use of finger spaces. Begin to use full stops and capital letters.</a:t>
                      </a:r>
                      <a:r>
                        <a:rPr lang="en-US" sz="1100" dirty="0">
                          <a:solidFill>
                            <a:schemeClr val="bg1">
                              <a:lumMod val="50000"/>
                            </a:schemeClr>
                          </a:solidFill>
                          <a:latin typeface="SassoonPrimaryInfant" pitchFamily="2" charset="0"/>
                        </a:rPr>
                        <a:t> </a:t>
                      </a: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pic>
        <p:nvPicPr>
          <p:cNvPr id="5" name="Picture 4">
            <a:extLst>
              <a:ext uri="{FF2B5EF4-FFF2-40B4-BE49-F238E27FC236}">
                <a16:creationId xmlns:a16="http://schemas.microsoft.com/office/drawing/2014/main" id="{EC341D98-1110-4395-8CDB-ABDC2BC7E29D}"/>
              </a:ext>
            </a:extLst>
          </p:cNvPr>
          <p:cNvPicPr>
            <a:picLocks noChangeAspect="1"/>
          </p:cNvPicPr>
          <p:nvPr/>
        </p:nvPicPr>
        <p:blipFill>
          <a:blip r:embed="rId3"/>
          <a:stretch>
            <a:fillRect/>
          </a:stretch>
        </p:blipFill>
        <p:spPr>
          <a:xfrm>
            <a:off x="795867" y="150127"/>
            <a:ext cx="675936" cy="733115"/>
          </a:xfrm>
          <a:prstGeom prst="rect">
            <a:avLst/>
          </a:prstGeom>
        </p:spPr>
      </p:pic>
      <p:pic>
        <p:nvPicPr>
          <p:cNvPr id="2050" name="Picture 2" descr="Drawing Club">
            <a:extLst>
              <a:ext uri="{FF2B5EF4-FFF2-40B4-BE49-F238E27FC236}">
                <a16:creationId xmlns:a16="http://schemas.microsoft.com/office/drawing/2014/main" id="{DAC63F04-5EE7-FCC8-22A0-BBADB181BB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963" y="4203875"/>
            <a:ext cx="1135743" cy="1135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740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739109984"/>
              </p:ext>
            </p:extLst>
          </p:nvPr>
        </p:nvGraphicFramePr>
        <p:xfrm>
          <a:off x="231033" y="575513"/>
          <a:ext cx="11524366" cy="635508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208280">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2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endParaRPr lang="en-US" sz="1600" b="1" i="1" kern="1200" dirty="0">
                        <a:solidFill>
                          <a:schemeClr val="bg1">
                            <a:lumMod val="50000"/>
                          </a:schemeClr>
                        </a:solidFill>
                        <a:effectLst/>
                        <a:latin typeface="+mn-lt"/>
                        <a:ea typeface="+mn-ea"/>
                        <a:cs typeface="+mn-cs"/>
                      </a:endParaRPr>
                    </a:p>
                    <a:p>
                      <a:pPr algn="ctr"/>
                      <a:endParaRPr lang="en-US" sz="1600" b="1" i="1" kern="1200" dirty="0">
                        <a:solidFill>
                          <a:schemeClr val="bg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b="0" dirty="0">
                          <a:latin typeface="SassoonPrimaryInfant" pitchFamily="2" charset="0"/>
                        </a:rPr>
                        <a:t>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By providing frequent and varied opportunities to build and apply this understanding - such as using manipulatives, including small pebbles and tens frames for organising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a:t>
                      </a:r>
                      <a:endParaRPr lang="en-US" sz="9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Preschool:</a:t>
                      </a:r>
                    </a:p>
                    <a:p>
                      <a:pPr marL="0" indent="0" algn="ctr">
                        <a:buFont typeface="Arial" panose="020B0604020202020204" pitchFamily="34" charset="0"/>
                        <a:buNone/>
                      </a:pPr>
                      <a:r>
                        <a:rPr lang="en-GB" sz="1050" b="0" dirty="0">
                          <a:solidFill>
                            <a:schemeClr val="tx1"/>
                          </a:solidFill>
                          <a:latin typeface="SassoonPrimaryInfant" pitchFamily="2" charset="0"/>
                        </a:rPr>
                        <a:t>Counting and subitising to 1</a:t>
                      </a:r>
                    </a:p>
                    <a:p>
                      <a:pPr marL="0" indent="0" algn="ctr">
                        <a:buFont typeface="Arial" panose="020B0604020202020204" pitchFamily="34" charset="0"/>
                        <a:buNone/>
                      </a:pPr>
                      <a:endParaRPr lang="en-GB" sz="1200" b="1" dirty="0">
                        <a:solidFill>
                          <a:schemeClr val="bg1">
                            <a:lumMod val="50000"/>
                          </a:schemeClr>
                        </a:solidFill>
                        <a:latin typeface="SassoonPrimaryInfant" pitchFamily="2" charset="0"/>
                      </a:endParaRPr>
                    </a:p>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Reception:</a:t>
                      </a:r>
                    </a:p>
                    <a:p>
                      <a:pPr marL="0" indent="0" algn="ctr">
                        <a:buFont typeface="Arial" panose="020B0604020202020204" pitchFamily="34" charset="0"/>
                        <a:buNone/>
                      </a:pPr>
                      <a:endParaRPr lang="en-GB" sz="1200" b="1" dirty="0">
                        <a:solidFill>
                          <a:schemeClr val="bg1">
                            <a:lumMod val="50000"/>
                          </a:schemeClr>
                        </a:solidFill>
                        <a:latin typeface="SassoonPrimaryInfant" pitchFamily="2" charset="0"/>
                      </a:endParaRPr>
                    </a:p>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Numbers within 3</a:t>
                      </a:r>
                    </a:p>
                    <a:p>
                      <a:pPr marL="171450" indent="-171450" algn="ctr">
                        <a:buFont typeface="Arial" panose="020B0604020202020204" pitchFamily="34" charset="0"/>
                        <a:buChar char="•"/>
                      </a:pPr>
                      <a:r>
                        <a:rPr lang="en-US" sz="1000" dirty="0">
                          <a:latin typeface="SassoonPrimaryInfant" pitchFamily="2" charset="0"/>
                        </a:rPr>
                        <a:t>Count up to 3 objects</a:t>
                      </a:r>
                    </a:p>
                    <a:p>
                      <a:pPr marL="171450" indent="-171450" algn="ctr">
                        <a:buFont typeface="Arial" panose="020B0604020202020204" pitchFamily="34" charset="0"/>
                        <a:buChar char="•"/>
                      </a:pPr>
                      <a:r>
                        <a:rPr lang="en-US" sz="1000" dirty="0" err="1">
                          <a:latin typeface="SassoonPrimaryInfant" pitchFamily="2" charset="0"/>
                        </a:rPr>
                        <a:t>Subitise</a:t>
                      </a:r>
                      <a:r>
                        <a:rPr lang="en-US" sz="1000" dirty="0">
                          <a:latin typeface="SassoonPrimaryInfant" pitchFamily="2" charset="0"/>
                        </a:rPr>
                        <a:t> 1, 2 and 3</a:t>
                      </a:r>
                    </a:p>
                    <a:p>
                      <a:pPr marL="171450" indent="-171450" algn="ctr">
                        <a:buFont typeface="Arial" panose="020B0604020202020204" pitchFamily="34" charset="0"/>
                        <a:buChar char="•"/>
                      </a:pPr>
                      <a:r>
                        <a:rPr lang="en-US" sz="1000" dirty="0">
                          <a:latin typeface="SassoonPrimaryInfant" pitchFamily="2" charset="0"/>
                        </a:rPr>
                        <a:t>Composition of 1, 2 and 3</a:t>
                      </a:r>
                    </a:p>
                    <a:p>
                      <a:pPr marL="171450" indent="-171450" algn="ctr">
                        <a:buFont typeface="Arial" panose="020B0604020202020204" pitchFamily="34" charset="0"/>
                        <a:buChar char="•"/>
                      </a:pPr>
                      <a:r>
                        <a:rPr lang="en-US" sz="1000" dirty="0">
                          <a:latin typeface="SassoonPrimaryInfant" pitchFamily="2" charset="0"/>
                        </a:rPr>
                        <a:t>1 more and 1 less up to 3</a:t>
                      </a:r>
                    </a:p>
                    <a:p>
                      <a:pPr marL="0" indent="0" algn="ctr">
                        <a:buFontTx/>
                        <a:buNone/>
                      </a:pPr>
                      <a:r>
                        <a:rPr lang="en-US" sz="1000" dirty="0">
                          <a:latin typeface="SassoonPrimaryInfant" pitchFamily="2" charset="0"/>
                        </a:rPr>
                        <a:t> </a:t>
                      </a:r>
                    </a:p>
                    <a:p>
                      <a:pPr algn="ctr"/>
                      <a:r>
                        <a:rPr lang="en-GB" sz="1200" b="1" dirty="0">
                          <a:solidFill>
                            <a:schemeClr val="bg1">
                              <a:lumMod val="50000"/>
                            </a:schemeClr>
                          </a:solidFill>
                          <a:latin typeface="SassoonPrimaryInfant" pitchFamily="2" charset="0"/>
                        </a:rPr>
                        <a:t>Measure and patterns</a:t>
                      </a:r>
                    </a:p>
                    <a:p>
                      <a:pPr marL="171450" indent="-171450" algn="ctr">
                        <a:buFont typeface="Arial" panose="020B0604020202020204" pitchFamily="34" charset="0"/>
                        <a:buChar char="•"/>
                      </a:pPr>
                      <a:r>
                        <a:rPr lang="en-US" sz="1000" dirty="0">
                          <a:latin typeface="SassoonPrimaryInfant" pitchFamily="2" charset="0"/>
                        </a:rPr>
                        <a:t>Match, sort and compare objects</a:t>
                      </a:r>
                    </a:p>
                    <a:p>
                      <a:pPr marL="171450" indent="-171450" algn="ctr">
                        <a:buFont typeface="Arial" panose="020B0604020202020204" pitchFamily="34" charset="0"/>
                        <a:buChar char="•"/>
                      </a:pPr>
                      <a:r>
                        <a:rPr lang="en-US" sz="1000" dirty="0">
                          <a:latin typeface="SassoonPrimaryInfant" pitchFamily="2" charset="0"/>
                        </a:rPr>
                        <a:t>Compare size, mass and capacity</a:t>
                      </a:r>
                    </a:p>
                    <a:p>
                      <a:pPr marL="171450" indent="-171450" algn="ctr">
                        <a:buFont typeface="Arial" panose="020B0604020202020204" pitchFamily="34" charset="0"/>
                        <a:buChar char="•"/>
                      </a:pPr>
                      <a:r>
                        <a:rPr lang="en-US" sz="1000" dirty="0">
                          <a:latin typeface="SassoonPrimaryInfant" pitchFamily="2" charset="0"/>
                        </a:rPr>
                        <a:t>Create simple patterns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Preschool:</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50" b="0" dirty="0">
                          <a:solidFill>
                            <a:schemeClr val="tx1"/>
                          </a:solidFill>
                          <a:latin typeface="SassoonPrimaryInfant" pitchFamily="2" charset="0"/>
                        </a:rPr>
                        <a:t>Counting and subitising to 2</a:t>
                      </a:r>
                    </a:p>
                    <a:p>
                      <a:pPr marL="0" indent="0" algn="ctr">
                        <a:buFont typeface="Arial" panose="020B0604020202020204" pitchFamily="34" charset="0"/>
                        <a:buNone/>
                      </a:pPr>
                      <a:endParaRPr lang="en-GB" sz="1200" b="1" dirty="0">
                        <a:solidFill>
                          <a:schemeClr val="bg1">
                            <a:lumMod val="50000"/>
                          </a:schemeClr>
                        </a:solidFill>
                        <a:latin typeface="SassoonPrimaryInfant" pitchFamily="2" charset="0"/>
                      </a:endParaRPr>
                    </a:p>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Reception:</a:t>
                      </a:r>
                    </a:p>
                    <a:p>
                      <a:pPr algn="ctr"/>
                      <a:endParaRPr lang="en-GB" sz="1200" b="1" dirty="0">
                        <a:solidFill>
                          <a:schemeClr val="bg1">
                            <a:lumMod val="50000"/>
                          </a:schemeClr>
                        </a:solidFill>
                        <a:latin typeface="SassoonPrimaryInfant" pitchFamily="2" charset="0"/>
                      </a:endParaRPr>
                    </a:p>
                    <a:p>
                      <a:pPr algn="ctr"/>
                      <a:r>
                        <a:rPr lang="en-GB" sz="1200" b="1" dirty="0">
                          <a:solidFill>
                            <a:schemeClr val="bg1">
                              <a:lumMod val="50000"/>
                            </a:schemeClr>
                          </a:solidFill>
                          <a:latin typeface="SassoonPrimaryInfant" pitchFamily="2" charset="0"/>
                        </a:rPr>
                        <a:t>Numbers within 5</a:t>
                      </a:r>
                    </a:p>
                    <a:p>
                      <a:pPr marL="171450" indent="-171450" algn="ctr">
                        <a:buFont typeface="Arial" panose="020B0604020202020204" pitchFamily="34" charset="0"/>
                        <a:buChar char="•"/>
                      </a:pPr>
                      <a:r>
                        <a:rPr lang="en-US" sz="1000" dirty="0">
                          <a:latin typeface="SassoonPrimaryInfant" pitchFamily="2" charset="0"/>
                        </a:rPr>
                        <a:t>Count up to 5 objects.</a:t>
                      </a:r>
                    </a:p>
                    <a:p>
                      <a:pPr marL="171450" indent="-171450" algn="ctr">
                        <a:buFont typeface="Arial" panose="020B0604020202020204" pitchFamily="34" charset="0"/>
                        <a:buChar char="•"/>
                      </a:pPr>
                      <a:r>
                        <a:rPr lang="en-US" sz="1000" dirty="0" err="1">
                          <a:latin typeface="SassoonPrimaryInfant" pitchFamily="2" charset="0"/>
                        </a:rPr>
                        <a:t>Subitise</a:t>
                      </a:r>
                      <a:r>
                        <a:rPr lang="en-US" sz="1000" dirty="0">
                          <a:latin typeface="SassoonPrimaryInfant" pitchFamily="2" charset="0"/>
                        </a:rPr>
                        <a:t> 4 and 5</a:t>
                      </a:r>
                    </a:p>
                    <a:p>
                      <a:pPr marL="171450" indent="-171450" algn="ctr">
                        <a:buFont typeface="Arial" panose="020B0604020202020204" pitchFamily="34" charset="0"/>
                        <a:buChar char="•"/>
                      </a:pPr>
                      <a:r>
                        <a:rPr lang="en-US" sz="1000" dirty="0">
                          <a:latin typeface="SassoonPrimaryInfant" pitchFamily="2" charset="0"/>
                        </a:rPr>
                        <a:t>Represent 4 and 5</a:t>
                      </a:r>
                    </a:p>
                    <a:p>
                      <a:pPr marL="171450" indent="-171450" algn="ctr">
                        <a:buFont typeface="Arial" panose="020B0604020202020204" pitchFamily="34" charset="0"/>
                        <a:buChar char="•"/>
                      </a:pPr>
                      <a:r>
                        <a:rPr lang="en-US" sz="1000" dirty="0">
                          <a:latin typeface="SassoonPrimaryInfant" pitchFamily="2" charset="0"/>
                        </a:rPr>
                        <a:t>1 more and 1 less up to 5</a:t>
                      </a:r>
                    </a:p>
                    <a:p>
                      <a:pPr algn="ctr"/>
                      <a:endParaRPr lang="en-US" sz="1000" b="1" dirty="0">
                        <a:solidFill>
                          <a:schemeClr val="bg1">
                            <a:lumMod val="50000"/>
                          </a:schemeClr>
                        </a:solidFill>
                        <a:latin typeface="SassoonPrimaryInfant" pitchFamily="2" charset="0"/>
                        <a:cs typeface="Amatic SC" panose="00000500000000000000" pitchFamily="2" charset="-79"/>
                      </a:endParaRPr>
                    </a:p>
                    <a:p>
                      <a:pPr algn="ctr"/>
                      <a:r>
                        <a:rPr lang="en-GB" sz="1200" b="1" dirty="0">
                          <a:solidFill>
                            <a:schemeClr val="bg1">
                              <a:lumMod val="50000"/>
                            </a:schemeClr>
                          </a:solidFill>
                          <a:latin typeface="SassoonPrimaryInfant" pitchFamily="2" charset="0"/>
                        </a:rPr>
                        <a:t>2D Shape </a:t>
                      </a:r>
                    </a:p>
                    <a:p>
                      <a:pPr marL="171450" indent="-171450" algn="ctr">
                        <a:buFont typeface="Arial" panose="020B0604020202020204" pitchFamily="34" charset="0"/>
                        <a:buChar char="•"/>
                      </a:pPr>
                      <a:r>
                        <a:rPr lang="en-US" sz="900" dirty="0">
                          <a:latin typeface="SassoonPrimaryInfant" pitchFamily="2" charset="0"/>
                        </a:rPr>
                        <a:t>Identify 2D shapes – circles, triangles, squares, rectangles.</a:t>
                      </a:r>
                    </a:p>
                    <a:p>
                      <a:pPr marL="171450" indent="-171450" algn="ctr">
                        <a:buFont typeface="Arial" panose="020B0604020202020204" pitchFamily="34" charset="0"/>
                        <a:buChar char="•"/>
                      </a:pPr>
                      <a:r>
                        <a:rPr lang="en-US" sz="900" dirty="0">
                          <a:latin typeface="SassoonPrimaryInfant" pitchFamily="2" charset="0"/>
                        </a:rPr>
                        <a:t>Use key vocabulary to describe the properties</a:t>
                      </a:r>
                    </a:p>
                    <a:p>
                      <a:pPr algn="ctr"/>
                      <a:endParaRPr lang="en-GB" sz="900" b="1" dirty="0">
                        <a:solidFill>
                          <a:schemeClr val="bg1">
                            <a:lumMod val="50000"/>
                          </a:schemeClr>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Preschool:</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50" b="0" dirty="0">
                          <a:solidFill>
                            <a:schemeClr val="tx1"/>
                          </a:solidFill>
                          <a:latin typeface="SassoonPrimaryInfant" pitchFamily="2" charset="0"/>
                        </a:rPr>
                        <a:t>Counting and subitising to 3</a:t>
                      </a:r>
                    </a:p>
                    <a:p>
                      <a:pPr marL="0" indent="0" algn="ctr">
                        <a:buFont typeface="Arial" panose="020B0604020202020204" pitchFamily="34" charset="0"/>
                        <a:buNone/>
                      </a:pPr>
                      <a:endParaRPr lang="en-GB" sz="1200" b="1" dirty="0">
                        <a:solidFill>
                          <a:schemeClr val="bg1">
                            <a:lumMod val="50000"/>
                          </a:schemeClr>
                        </a:solidFill>
                        <a:latin typeface="SassoonPrimaryInfant" pitchFamily="2" charset="0"/>
                      </a:endParaRPr>
                    </a:p>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Reception: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bg1">
                            <a:lumMod val="50000"/>
                          </a:schemeClr>
                        </a:solidFill>
                        <a:latin typeface="SassoonPrimaryInfant"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lumMod val="50000"/>
                            </a:schemeClr>
                          </a:solidFill>
                          <a:latin typeface="SassoonPrimaryInfant" pitchFamily="2" charset="0"/>
                        </a:rPr>
                        <a:t>Numbers within 8</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Count up to 8 objects</a:t>
                      </a:r>
                    </a:p>
                    <a:p>
                      <a:pPr marL="171450" indent="-171450" algn="ctr">
                        <a:buFont typeface="Arial" panose="020B0604020202020204" pitchFamily="34" charset="0"/>
                        <a:buChar char="•"/>
                      </a:pPr>
                      <a:r>
                        <a:rPr lang="en-US" sz="1000" dirty="0">
                          <a:latin typeface="SassoonPrimaryInfant" pitchFamily="2" charset="0"/>
                        </a:rPr>
                        <a:t>Represent 6, 7 and 8</a:t>
                      </a:r>
                    </a:p>
                    <a:p>
                      <a:pPr marL="171450" indent="-171450" algn="ctr">
                        <a:buFont typeface="Arial" panose="020B0604020202020204" pitchFamily="34" charset="0"/>
                        <a:buChar char="•"/>
                      </a:pPr>
                      <a:r>
                        <a:rPr lang="en-US" sz="1000" dirty="0">
                          <a:latin typeface="SassoonPrimaryInfant" pitchFamily="2" charset="0"/>
                        </a:rPr>
                        <a:t>1 more and 1 less up to 8</a:t>
                      </a:r>
                    </a:p>
                    <a:p>
                      <a:pPr marL="171450" indent="-171450" algn="ctr">
                        <a:buFont typeface="Arial" panose="020B0604020202020204" pitchFamily="34" charset="0"/>
                        <a:buChar char="•"/>
                      </a:pPr>
                      <a:r>
                        <a:rPr lang="en-US" sz="1000" dirty="0">
                          <a:latin typeface="SassoonPrimaryInfant" pitchFamily="2" charset="0"/>
                        </a:rPr>
                        <a:t>Explore doubles to 8</a:t>
                      </a:r>
                    </a:p>
                    <a:p>
                      <a:pPr marL="171450" indent="-171450" algn="ctr">
                        <a:buFont typeface="Arial" panose="020B0604020202020204" pitchFamily="34" charset="0"/>
                        <a:buChar char="•"/>
                      </a:pPr>
                      <a:r>
                        <a:rPr lang="en-US" sz="1000" dirty="0">
                          <a:latin typeface="SassoonPrimaryInfant" pitchFamily="2" charset="0"/>
                        </a:rPr>
                        <a:t>Odd and even</a:t>
                      </a:r>
                    </a:p>
                    <a:p>
                      <a:pPr marL="171450" indent="-171450" algn="ctr">
                        <a:buFont typeface="Arial" panose="020B0604020202020204" pitchFamily="34" charset="0"/>
                        <a:buChar char="•"/>
                      </a:pPr>
                      <a:r>
                        <a:rPr lang="en-US" sz="1000" dirty="0">
                          <a:latin typeface="SassoonPrimaryInfant" pitchFamily="2" charset="0"/>
                        </a:rPr>
                        <a:t>Combine two groups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00" dirty="0">
                        <a:latin typeface="SassoonPrimaryInfant"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lumMod val="50000"/>
                            </a:schemeClr>
                          </a:solidFill>
                          <a:latin typeface="SassoonPrimaryInfant" pitchFamily="2" charset="0"/>
                        </a:rPr>
                        <a:t>Mass and capacity</a:t>
                      </a:r>
                    </a:p>
                    <a:p>
                      <a:pPr marL="171450" indent="-171450" algn="ctr">
                        <a:buFont typeface="Arial" panose="020B0604020202020204" pitchFamily="34" charset="0"/>
                        <a:buChar char="•"/>
                      </a:pPr>
                      <a:r>
                        <a:rPr lang="en-US" sz="1000" dirty="0">
                          <a:latin typeface="SassoonPrimaryInfant" pitchFamily="2" charset="0"/>
                        </a:rPr>
                        <a:t>Compare mass</a:t>
                      </a:r>
                    </a:p>
                    <a:p>
                      <a:pPr marL="171450" indent="-171450" algn="ctr">
                        <a:buFont typeface="Arial" panose="020B0604020202020204" pitchFamily="34" charset="0"/>
                        <a:buChar char="•"/>
                      </a:pPr>
                      <a:r>
                        <a:rPr lang="en-US" sz="1000" dirty="0">
                          <a:latin typeface="SassoonPrimaryInfant" pitchFamily="2" charset="0"/>
                        </a:rPr>
                        <a:t>Find a balance</a:t>
                      </a:r>
                    </a:p>
                    <a:p>
                      <a:pPr marL="171450" indent="-171450" algn="ctr">
                        <a:buFont typeface="Arial" panose="020B0604020202020204" pitchFamily="34" charset="0"/>
                        <a:buChar char="•"/>
                      </a:pPr>
                      <a:r>
                        <a:rPr lang="en-US" sz="1000" dirty="0">
                          <a:latin typeface="SassoonPrimaryInfant" pitchFamily="2" charset="0"/>
                        </a:rPr>
                        <a:t>Compare capacity</a:t>
                      </a:r>
                    </a:p>
                    <a:p>
                      <a:pPr marL="171450" indent="-171450" algn="ctr">
                        <a:buFont typeface="Arial" panose="020B0604020202020204" pitchFamily="34" charset="0"/>
                        <a:buChar char="•"/>
                      </a:pPr>
                      <a:endParaRPr lang="en-US" sz="1000" dirty="0">
                        <a:solidFill>
                          <a:schemeClr val="bg1">
                            <a:lumMod val="50000"/>
                          </a:schemeClr>
                        </a:solidFill>
                        <a:latin typeface="SassoonPrimaryInfant" pitchFamily="2" charset="0"/>
                        <a:cs typeface="Amatic SC" panose="00000500000000000000" pitchFamily="2" charset="-79"/>
                      </a:endParaRPr>
                    </a:p>
                    <a:p>
                      <a:pPr algn="ctr"/>
                      <a:r>
                        <a:rPr lang="en-GB" sz="1200" b="1" dirty="0">
                          <a:solidFill>
                            <a:schemeClr val="bg1">
                              <a:lumMod val="50000"/>
                            </a:schemeClr>
                          </a:solidFill>
                          <a:latin typeface="SassoonPrimaryInfant" pitchFamily="2" charset="0"/>
                        </a:rPr>
                        <a:t>Measures</a:t>
                      </a:r>
                    </a:p>
                    <a:p>
                      <a:pPr marL="171450" indent="-171450" algn="ctr">
                        <a:buFont typeface="Arial" panose="020B0604020202020204" pitchFamily="34" charset="0"/>
                        <a:buChar char="•"/>
                      </a:pPr>
                      <a:r>
                        <a:rPr lang="en-US" sz="1000" dirty="0">
                          <a:latin typeface="SassoonPrimaryInfant" pitchFamily="2" charset="0"/>
                        </a:rPr>
                        <a:t>Compare and order lengths and heights.</a:t>
                      </a:r>
                    </a:p>
                    <a:p>
                      <a:pPr marL="171450" indent="-171450" algn="ctr">
                        <a:buFont typeface="Arial" panose="020B0604020202020204" pitchFamily="34" charset="0"/>
                        <a:buChar char="•"/>
                      </a:pPr>
                      <a:r>
                        <a:rPr lang="en-GB" sz="1000" dirty="0">
                          <a:latin typeface="SassoonPrimaryInfant" pitchFamily="2" charset="0"/>
                        </a:rPr>
                        <a:t>Order and sequence time</a:t>
                      </a:r>
                      <a:endParaRPr lang="en-GB" sz="1100" dirty="0">
                        <a:solidFill>
                          <a:schemeClr val="bg1">
                            <a:lumMod val="50000"/>
                          </a:schemeClr>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Preschool:</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50" b="0" dirty="0">
                          <a:solidFill>
                            <a:schemeClr val="tx1"/>
                          </a:solidFill>
                          <a:latin typeface="SassoonPrimaryInfant" pitchFamily="2" charset="0"/>
                        </a:rPr>
                        <a:t>Counting and subitising to 3</a:t>
                      </a:r>
                    </a:p>
                    <a:p>
                      <a:pPr marL="0" indent="0" algn="ctr">
                        <a:buFont typeface="Arial" panose="020B0604020202020204" pitchFamily="34" charset="0"/>
                        <a:buNone/>
                      </a:pPr>
                      <a:r>
                        <a:rPr lang="en-GB" sz="1050" b="0" dirty="0">
                          <a:solidFill>
                            <a:schemeClr val="tx1"/>
                          </a:solidFill>
                          <a:latin typeface="SassoonPrimaryInfant" pitchFamily="2" charset="0"/>
                        </a:rPr>
                        <a:t>Comparing amounts</a:t>
                      </a:r>
                    </a:p>
                    <a:p>
                      <a:pPr marL="0" indent="0" algn="ctr">
                        <a:buFont typeface="Arial" panose="020B0604020202020204" pitchFamily="34" charset="0"/>
                        <a:buNone/>
                      </a:pPr>
                      <a:endParaRPr lang="en-GB" sz="1050" b="0" dirty="0">
                        <a:solidFill>
                          <a:schemeClr val="tx1"/>
                        </a:solidFill>
                        <a:latin typeface="SassoonPrimaryInfant" pitchFamily="2" charset="0"/>
                      </a:endParaRPr>
                    </a:p>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Reception: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bg1">
                            <a:lumMod val="50000"/>
                          </a:schemeClr>
                        </a:solidFill>
                        <a:latin typeface="SassoonPrimaryInfant"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lumMod val="50000"/>
                            </a:schemeClr>
                          </a:solidFill>
                          <a:latin typeface="SassoonPrimaryInfant" pitchFamily="2" charset="0"/>
                        </a:rPr>
                        <a:t>Numbers within 10</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Count up to 10 objects</a:t>
                      </a:r>
                    </a:p>
                    <a:p>
                      <a:pPr marL="171450" indent="-171450" algn="ctr">
                        <a:buFont typeface="Arial" panose="020B0604020202020204" pitchFamily="34" charset="0"/>
                        <a:buChar char="•"/>
                      </a:pPr>
                      <a:r>
                        <a:rPr lang="en-US" sz="1000" dirty="0">
                          <a:latin typeface="SassoonPrimaryInfant" pitchFamily="2" charset="0"/>
                        </a:rPr>
                        <a:t>Represent 9 and 10</a:t>
                      </a:r>
                    </a:p>
                    <a:p>
                      <a:pPr marL="171450" indent="-171450" algn="ctr">
                        <a:buFont typeface="Arial" panose="020B0604020202020204" pitchFamily="34" charset="0"/>
                        <a:buChar char="•"/>
                      </a:pPr>
                      <a:r>
                        <a:rPr lang="en-US" sz="1000" dirty="0">
                          <a:latin typeface="SassoonPrimaryInfant" pitchFamily="2" charset="0"/>
                        </a:rPr>
                        <a:t>1 more and 1 less up to 10</a:t>
                      </a:r>
                    </a:p>
                    <a:p>
                      <a:pPr marL="171450" indent="-171450" algn="ctr">
                        <a:buFont typeface="Arial" panose="020B0604020202020204" pitchFamily="34" charset="0"/>
                        <a:buChar char="•"/>
                      </a:pPr>
                      <a:r>
                        <a:rPr lang="en-US" sz="1000" dirty="0">
                          <a:latin typeface="SassoonPrimaryInfant" pitchFamily="2" charset="0"/>
                        </a:rPr>
                        <a:t>Bonds to 10</a:t>
                      </a:r>
                    </a:p>
                    <a:p>
                      <a:pPr marL="171450" indent="-171450" algn="ctr">
                        <a:buFont typeface="Arial" panose="020B0604020202020204" pitchFamily="34" charset="0"/>
                        <a:buChar char="•"/>
                      </a:pPr>
                      <a:r>
                        <a:rPr lang="en-US" sz="1000" dirty="0">
                          <a:latin typeface="SassoonPrimaryInfant" pitchFamily="2" charset="0"/>
                        </a:rPr>
                        <a:t>Explore doubles to 10</a:t>
                      </a:r>
                    </a:p>
                    <a:p>
                      <a:pPr marL="171450" indent="-171450" algn="ctr">
                        <a:buFont typeface="Arial" panose="020B0604020202020204" pitchFamily="34" charset="0"/>
                        <a:buChar char="•"/>
                      </a:pPr>
                      <a:r>
                        <a:rPr lang="en-US" sz="1000" dirty="0">
                          <a:latin typeface="SassoonPrimaryInfant" pitchFamily="2" charset="0"/>
                        </a:rPr>
                        <a:t>Odd and even</a:t>
                      </a:r>
                    </a:p>
                    <a:p>
                      <a:pPr marL="171450" indent="-171450" algn="ctr">
                        <a:buFont typeface="Arial" panose="020B0604020202020204" pitchFamily="34" charset="0"/>
                        <a:buChar char="•"/>
                      </a:pPr>
                      <a:r>
                        <a:rPr lang="en-US" sz="1000" dirty="0">
                          <a:latin typeface="SassoonPrimaryInfant" pitchFamily="2" charset="0"/>
                        </a:rPr>
                        <a:t>Combine two groups</a:t>
                      </a:r>
                    </a:p>
                    <a:p>
                      <a:pPr algn="ctr"/>
                      <a:endParaRPr lang="en-GB" sz="1200" b="1" dirty="0">
                        <a:solidFill>
                          <a:schemeClr val="bg1">
                            <a:lumMod val="50000"/>
                          </a:schemeClr>
                        </a:solidFill>
                        <a:latin typeface="SassoonPrimaryInfant" pitchFamily="2" charset="0"/>
                      </a:endParaRPr>
                    </a:p>
                    <a:p>
                      <a:pPr algn="ctr"/>
                      <a:r>
                        <a:rPr lang="en-GB" sz="1200" b="1" dirty="0">
                          <a:solidFill>
                            <a:schemeClr val="bg1">
                              <a:lumMod val="50000"/>
                            </a:schemeClr>
                          </a:solidFill>
                          <a:latin typeface="SassoonPrimaryInfant" pitchFamily="2" charset="0"/>
                        </a:rPr>
                        <a:t>3D Shape </a:t>
                      </a:r>
                    </a:p>
                    <a:p>
                      <a:pPr marL="171450" indent="-171450" algn="ctr">
                        <a:buFont typeface="Arial" panose="020B0604020202020204" pitchFamily="34" charset="0"/>
                        <a:buChar char="•"/>
                      </a:pPr>
                      <a:r>
                        <a:rPr lang="en-US" sz="1000" dirty="0">
                          <a:latin typeface="SassoonPrimaryInfant" pitchFamily="2" charset="0"/>
                        </a:rPr>
                        <a:t>Identify 3D shapes – cones, spheres, cubes, cuboids and cylinders.</a:t>
                      </a:r>
                    </a:p>
                    <a:p>
                      <a:pPr marL="171450" indent="-171450" algn="ctr">
                        <a:buFont typeface="Arial" panose="020B0604020202020204" pitchFamily="34" charset="0"/>
                        <a:buChar char="•"/>
                      </a:pPr>
                      <a:r>
                        <a:rPr lang="en-US" sz="1000" dirty="0">
                          <a:latin typeface="SassoonPrimaryInfant" pitchFamily="2" charset="0"/>
                        </a:rPr>
                        <a:t>Find 2D shapes within 3D shapes</a:t>
                      </a:r>
                    </a:p>
                    <a:p>
                      <a:pPr marL="171450" indent="-171450" algn="ctr">
                        <a:buFont typeface="Arial" panose="020B0604020202020204" pitchFamily="34" charset="0"/>
                        <a:buChar char="•"/>
                      </a:pPr>
                      <a:r>
                        <a:rPr lang="en-US" sz="1000" dirty="0">
                          <a:latin typeface="SassoonPrimaryInfant" pitchFamily="2" charset="0"/>
                        </a:rPr>
                        <a:t>Copy and continue patterns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Preschool:</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50" b="0" dirty="0">
                          <a:solidFill>
                            <a:schemeClr val="tx1"/>
                          </a:solidFill>
                          <a:latin typeface="SassoonPrimaryInfant" pitchFamily="2" charset="0"/>
                        </a:rPr>
                        <a:t>Counting and subitising to 4</a:t>
                      </a:r>
                    </a:p>
                    <a:p>
                      <a:pPr marL="0" indent="0" algn="ctr">
                        <a:buFont typeface="Arial" panose="020B0604020202020204" pitchFamily="34" charset="0"/>
                        <a:buNone/>
                      </a:pPr>
                      <a:endParaRPr lang="en-GB" sz="1200" b="1" dirty="0">
                        <a:solidFill>
                          <a:schemeClr val="bg1">
                            <a:lumMod val="50000"/>
                          </a:schemeClr>
                        </a:solidFill>
                        <a:latin typeface="SassoonPrimaryInfant" pitchFamily="2" charset="0"/>
                      </a:endParaRPr>
                    </a:p>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Reception:</a:t>
                      </a:r>
                    </a:p>
                    <a:p>
                      <a:pPr algn="ctr"/>
                      <a:endParaRPr lang="en-US" sz="1200" b="1" dirty="0">
                        <a:solidFill>
                          <a:schemeClr val="bg1">
                            <a:lumMod val="50000"/>
                          </a:schemeClr>
                        </a:solidFill>
                        <a:latin typeface="SassoonPrimaryInfant" pitchFamily="2" charset="0"/>
                      </a:endParaRPr>
                    </a:p>
                    <a:p>
                      <a:pPr algn="ctr"/>
                      <a:r>
                        <a:rPr lang="en-US" sz="1200" b="1" dirty="0">
                          <a:solidFill>
                            <a:schemeClr val="bg1">
                              <a:lumMod val="50000"/>
                            </a:schemeClr>
                          </a:solidFill>
                          <a:latin typeface="SassoonPrimaryInfant" pitchFamily="2" charset="0"/>
                        </a:rPr>
                        <a:t>Numbers to 20 and beyond</a:t>
                      </a:r>
                    </a:p>
                    <a:p>
                      <a:pPr algn="ctr"/>
                      <a:r>
                        <a:rPr lang="en-US" sz="1000" dirty="0">
                          <a:latin typeface="SassoonPrimaryInfant" pitchFamily="2" charset="0"/>
                        </a:rPr>
                        <a:t>•Build numbers beyond 10.</a:t>
                      </a:r>
                    </a:p>
                    <a:p>
                      <a:pPr marL="171450" indent="-171450" algn="ctr">
                        <a:buFont typeface="Arial" panose="020B0604020202020204" pitchFamily="34" charset="0"/>
                        <a:buChar char="•"/>
                      </a:pPr>
                      <a:r>
                        <a:rPr lang="en-US" sz="1000" dirty="0">
                          <a:latin typeface="SassoonPrimaryInfant" pitchFamily="2" charset="0"/>
                        </a:rPr>
                        <a:t>Continue patterns beyond 10.</a:t>
                      </a:r>
                    </a:p>
                    <a:p>
                      <a:pPr marL="171450" indent="-171450" algn="ctr">
                        <a:buFont typeface="Arial" panose="020B0604020202020204" pitchFamily="34" charset="0"/>
                        <a:buChar char="•"/>
                      </a:pPr>
                      <a:r>
                        <a:rPr lang="en-US" sz="1000" dirty="0">
                          <a:latin typeface="SassoonPrimaryInfant" pitchFamily="2" charset="0"/>
                        </a:rPr>
                        <a:t>Adding and subtracting.</a:t>
                      </a:r>
                    </a:p>
                    <a:p>
                      <a:pPr algn="ctr"/>
                      <a:endParaRPr lang="en-US" sz="1000" b="1" dirty="0">
                        <a:solidFill>
                          <a:schemeClr val="bg1">
                            <a:lumMod val="50000"/>
                          </a:schemeClr>
                        </a:solidFill>
                        <a:latin typeface="SassoonPrimaryInfant" pitchFamily="2" charset="0"/>
                      </a:endParaRPr>
                    </a:p>
                    <a:p>
                      <a:pPr algn="ctr"/>
                      <a:r>
                        <a:rPr lang="en-US" sz="1200" b="1" dirty="0">
                          <a:solidFill>
                            <a:schemeClr val="bg1">
                              <a:lumMod val="50000"/>
                            </a:schemeClr>
                          </a:solidFill>
                          <a:latin typeface="SassoonPrimaryInfant" pitchFamily="2" charset="0"/>
                        </a:rPr>
                        <a:t>Manipulate, compose and decompose </a:t>
                      </a:r>
                    </a:p>
                    <a:p>
                      <a:pPr algn="ctr"/>
                      <a:r>
                        <a:rPr lang="en-US" sz="800" dirty="0">
                          <a:latin typeface="SassoonPrimaryInfant" pitchFamily="2" charset="0"/>
                        </a:rPr>
                        <a:t>•</a:t>
                      </a:r>
                      <a:r>
                        <a:rPr lang="en-US" sz="1000" dirty="0">
                          <a:latin typeface="SassoonPrimaryInfant" pitchFamily="2" charset="0"/>
                        </a:rPr>
                        <a:t>Select shapes for a purpose.</a:t>
                      </a:r>
                      <a:endParaRPr lang="en-US" sz="1000" b="1" dirty="0">
                        <a:solidFill>
                          <a:schemeClr val="bg1">
                            <a:lumMod val="50000"/>
                          </a:schemeClr>
                        </a:solidFill>
                        <a:latin typeface="SassoonPrimaryInfant" pitchFamily="2" charset="0"/>
                      </a:endParaRPr>
                    </a:p>
                    <a:p>
                      <a:pPr algn="ctr"/>
                      <a:endParaRPr lang="en-US" sz="1000" b="1" dirty="0">
                        <a:solidFill>
                          <a:schemeClr val="bg1">
                            <a:lumMod val="50000"/>
                          </a:schemeClr>
                        </a:solidFill>
                        <a:latin typeface="SassoonPrimaryInfant" pitchFamily="2" charset="0"/>
                      </a:endParaRPr>
                    </a:p>
                    <a:p>
                      <a:pPr algn="ctr"/>
                      <a:endParaRPr lang="en-GB" sz="1000" b="1" dirty="0">
                        <a:solidFill>
                          <a:schemeClr val="bg1">
                            <a:lumMod val="50000"/>
                          </a:schemeClr>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Preschool:</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50" b="0" dirty="0">
                          <a:solidFill>
                            <a:schemeClr val="tx1"/>
                          </a:solidFill>
                          <a:latin typeface="SassoonPrimaryInfant" pitchFamily="2" charset="0"/>
                        </a:rPr>
                        <a:t>Counting and subitising to 5</a:t>
                      </a:r>
                    </a:p>
                    <a:p>
                      <a:pPr marL="0" indent="0" algn="ctr">
                        <a:buFont typeface="Arial" panose="020B0604020202020204" pitchFamily="34" charset="0"/>
                        <a:buNone/>
                      </a:pPr>
                      <a:endParaRPr lang="en-GB" sz="1200" b="1" dirty="0">
                        <a:solidFill>
                          <a:schemeClr val="bg1">
                            <a:lumMod val="50000"/>
                          </a:schemeClr>
                        </a:solidFill>
                        <a:latin typeface="SassoonPrimaryInfant" pitchFamily="2" charset="0"/>
                      </a:endParaRPr>
                    </a:p>
                    <a:p>
                      <a:pPr marL="0" indent="0" algn="ctr">
                        <a:buFont typeface="Arial" panose="020B0604020202020204" pitchFamily="34" charset="0"/>
                        <a:buNone/>
                      </a:pPr>
                      <a:r>
                        <a:rPr lang="en-GB" sz="1200" b="1" dirty="0">
                          <a:solidFill>
                            <a:schemeClr val="bg1">
                              <a:lumMod val="50000"/>
                            </a:schemeClr>
                          </a:solidFill>
                          <a:latin typeface="SassoonPrimaryInfant" pitchFamily="2" charset="0"/>
                        </a:rPr>
                        <a:t>Reception:</a:t>
                      </a:r>
                    </a:p>
                    <a:p>
                      <a:pPr algn="ctr"/>
                      <a:endParaRPr lang="en-GB" sz="1200" b="1" dirty="0">
                        <a:solidFill>
                          <a:schemeClr val="bg1">
                            <a:lumMod val="50000"/>
                          </a:schemeClr>
                        </a:solidFill>
                        <a:latin typeface="SassoonPrimaryInfant" pitchFamily="2" charset="0"/>
                      </a:endParaRPr>
                    </a:p>
                    <a:p>
                      <a:pPr algn="ctr"/>
                      <a:r>
                        <a:rPr lang="en-GB" sz="1200" b="1" dirty="0">
                          <a:solidFill>
                            <a:schemeClr val="bg1">
                              <a:lumMod val="50000"/>
                            </a:schemeClr>
                          </a:solidFill>
                          <a:latin typeface="SassoonPrimaryInfant" pitchFamily="2" charset="0"/>
                        </a:rPr>
                        <a:t>Numerical patterns</a:t>
                      </a:r>
                    </a:p>
                    <a:p>
                      <a:pPr marL="171450" indent="-171450" algn="ctr">
                        <a:buFont typeface="Arial" panose="020B0604020202020204" pitchFamily="34" charset="0"/>
                        <a:buChar char="•"/>
                      </a:pPr>
                      <a:r>
                        <a:rPr lang="en-US" sz="1000" dirty="0">
                          <a:latin typeface="SassoonPrimaryInfant" pitchFamily="2" charset="0"/>
                        </a:rPr>
                        <a:t>Count beyond 20.</a:t>
                      </a:r>
                    </a:p>
                    <a:p>
                      <a:pPr marL="171450" indent="-171450" algn="ctr">
                        <a:buFont typeface="Arial" panose="020B0604020202020204" pitchFamily="34" charset="0"/>
                        <a:buChar char="•"/>
                      </a:pPr>
                      <a:r>
                        <a:rPr lang="en-US" sz="1000" dirty="0">
                          <a:latin typeface="SassoonPrimaryInfant" pitchFamily="2" charset="0"/>
                        </a:rPr>
                        <a:t>Count forwards and backwards.</a:t>
                      </a:r>
                    </a:p>
                    <a:p>
                      <a:pPr marL="171450" indent="-171450" algn="ctr">
                        <a:buFont typeface="Arial" panose="020B0604020202020204" pitchFamily="34" charset="0"/>
                        <a:buChar char="•"/>
                      </a:pPr>
                      <a:r>
                        <a:rPr lang="en-US" sz="1000" dirty="0">
                          <a:latin typeface="SassoonPrimaryInfant" pitchFamily="2" charset="0"/>
                        </a:rPr>
                        <a:t>Compare numbers.</a:t>
                      </a:r>
                    </a:p>
                    <a:p>
                      <a:pPr marL="171450" indent="-171450" algn="ctr">
                        <a:buFont typeface="Arial" panose="020B0604020202020204" pitchFamily="34" charset="0"/>
                        <a:buChar char="•"/>
                      </a:pPr>
                      <a:r>
                        <a:rPr lang="en-US" sz="1000" dirty="0">
                          <a:latin typeface="SassoonPrimaryInfant" pitchFamily="2" charset="0"/>
                        </a:rPr>
                        <a:t>Even and odds</a:t>
                      </a:r>
                    </a:p>
                    <a:p>
                      <a:pPr marL="171450" indent="-171450" algn="ctr">
                        <a:buFont typeface="Arial" panose="020B0604020202020204" pitchFamily="34" charset="0"/>
                        <a:buChar char="•"/>
                      </a:pPr>
                      <a:r>
                        <a:rPr lang="en-US" sz="1000" dirty="0">
                          <a:latin typeface="SassoonPrimaryInfant" pitchFamily="2" charset="0"/>
                        </a:rPr>
                        <a:t>Grouping and sharing</a:t>
                      </a:r>
                    </a:p>
                    <a:p>
                      <a:pPr marL="171450" indent="-171450" algn="ctr">
                        <a:buFont typeface="Arial" panose="020B0604020202020204" pitchFamily="34" charset="0"/>
                        <a:buChar char="•"/>
                      </a:pPr>
                      <a:endParaRPr lang="en-US" sz="1000" dirty="0">
                        <a:latin typeface="SassoonPrimaryInfant"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lumMod val="50000"/>
                            </a:schemeClr>
                          </a:solidFill>
                          <a:latin typeface="SassoonPrimaryInfant" pitchFamily="2" charset="0"/>
                        </a:rPr>
                        <a:t>Grouping and sharing</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50" dirty="0">
                          <a:latin typeface="SassoonPrimaryInfant" pitchFamily="2" charset="0"/>
                        </a:rPr>
                        <a:t>Counting and sharing in equal groups.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50" dirty="0">
                          <a:latin typeface="SassoonPrimaryInfant" pitchFamily="2" charset="0"/>
                        </a:rPr>
                        <a:t>Relationship between grouping and sharing</a:t>
                      </a:r>
                      <a:endParaRPr lang="en-GB" sz="1050" b="1" dirty="0">
                        <a:solidFill>
                          <a:schemeClr val="bg1">
                            <a:lumMod val="50000"/>
                          </a:schemeClr>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7874" y="68140"/>
            <a:ext cx="618138" cy="618138"/>
          </a:xfrm>
          <a:prstGeom prst="rect">
            <a:avLst/>
          </a:prstGeom>
        </p:spPr>
      </p:pic>
      <p:pic>
        <p:nvPicPr>
          <p:cNvPr id="5" name="Picture 4">
            <a:extLst>
              <a:ext uri="{FF2B5EF4-FFF2-40B4-BE49-F238E27FC236}">
                <a16:creationId xmlns:a16="http://schemas.microsoft.com/office/drawing/2014/main" id="{01369E10-1945-43C5-BBCF-EED95B181838}"/>
              </a:ext>
            </a:extLst>
          </p:cNvPr>
          <p:cNvPicPr>
            <a:picLocks noChangeAspect="1"/>
          </p:cNvPicPr>
          <p:nvPr/>
        </p:nvPicPr>
        <p:blipFill>
          <a:blip r:embed="rId3"/>
          <a:stretch>
            <a:fillRect/>
          </a:stretch>
        </p:blipFill>
        <p:spPr>
          <a:xfrm>
            <a:off x="500232" y="208955"/>
            <a:ext cx="675936" cy="733115"/>
          </a:xfrm>
          <a:prstGeom prst="rect">
            <a:avLst/>
          </a:prstGeom>
        </p:spPr>
      </p:pic>
      <p:pic>
        <p:nvPicPr>
          <p:cNvPr id="6" name="Picture 5">
            <a:extLst>
              <a:ext uri="{FF2B5EF4-FFF2-40B4-BE49-F238E27FC236}">
                <a16:creationId xmlns:a16="http://schemas.microsoft.com/office/drawing/2014/main" id="{4624D355-FE58-7627-66C5-B7BA34570468}"/>
              </a:ext>
            </a:extLst>
          </p:cNvPr>
          <p:cNvPicPr>
            <a:picLocks noChangeAspect="1"/>
          </p:cNvPicPr>
          <p:nvPr/>
        </p:nvPicPr>
        <p:blipFill>
          <a:blip r:embed="rId4"/>
          <a:stretch>
            <a:fillRect/>
          </a:stretch>
        </p:blipFill>
        <p:spPr>
          <a:xfrm>
            <a:off x="500232" y="2823657"/>
            <a:ext cx="1114581" cy="1105054"/>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A pink and white grid with white text&#10;&#10;Description automatically generated">
            <a:extLst>
              <a:ext uri="{FF2B5EF4-FFF2-40B4-BE49-F238E27FC236}">
                <a16:creationId xmlns:a16="http://schemas.microsoft.com/office/drawing/2014/main" id="{D755B5DD-7025-3756-1442-58F54ED729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714" y="526223"/>
            <a:ext cx="5483892" cy="34455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19125EA-FF35-B70A-D2C7-29E4369801E0}"/>
              </a:ext>
            </a:extLst>
          </p:cNvPr>
          <p:cNvSpPr txBox="1"/>
          <p:nvPr/>
        </p:nvSpPr>
        <p:spPr>
          <a:xfrm>
            <a:off x="247097" y="142377"/>
            <a:ext cx="6091084" cy="369332"/>
          </a:xfrm>
          <a:prstGeom prst="rect">
            <a:avLst/>
          </a:prstGeom>
          <a:noFill/>
        </p:spPr>
        <p:txBody>
          <a:bodyPr wrap="square">
            <a:spAutoFit/>
          </a:bodyPr>
          <a:lstStyle/>
          <a:p>
            <a:r>
              <a:rPr lang="en-GB" sz="1800" b="1" dirty="0">
                <a:effectLst/>
                <a:latin typeface="Century Gothic" panose="020B0502020202020204" pitchFamily="34" charset="0"/>
                <a:ea typeface="Calibri" panose="020F0502020204030204" pitchFamily="34" charset="0"/>
                <a:cs typeface="Arial" panose="020B0604020202020204" pitchFamily="34" charset="0"/>
              </a:rPr>
              <a:t>Nursery White Rose Maths Overview </a:t>
            </a:r>
            <a:endParaRPr lang="en-GB" dirty="0"/>
          </a:p>
        </p:txBody>
      </p:sp>
      <p:pic>
        <p:nvPicPr>
          <p:cNvPr id="5" name="Picture 4" descr="A screenshot of a computer&#10;&#10;Description automatically generated">
            <a:extLst>
              <a:ext uri="{FF2B5EF4-FFF2-40B4-BE49-F238E27FC236}">
                <a16:creationId xmlns:a16="http://schemas.microsoft.com/office/drawing/2014/main" id="{41853B4B-990C-36C2-C793-AD77F6456A01}"/>
              </a:ext>
            </a:extLst>
          </p:cNvPr>
          <p:cNvPicPr>
            <a:picLocks noChangeAspect="1"/>
          </p:cNvPicPr>
          <p:nvPr/>
        </p:nvPicPr>
        <p:blipFill>
          <a:blip r:embed="rId3"/>
          <a:stretch>
            <a:fillRect/>
          </a:stretch>
        </p:blipFill>
        <p:spPr>
          <a:xfrm>
            <a:off x="5806155" y="2446191"/>
            <a:ext cx="6284245" cy="4109778"/>
          </a:xfrm>
          <a:prstGeom prst="rect">
            <a:avLst/>
          </a:prstGeom>
        </p:spPr>
      </p:pic>
      <p:sp>
        <p:nvSpPr>
          <p:cNvPr id="6" name="TextBox 5">
            <a:extLst>
              <a:ext uri="{FF2B5EF4-FFF2-40B4-BE49-F238E27FC236}">
                <a16:creationId xmlns:a16="http://schemas.microsoft.com/office/drawing/2014/main" id="{A1DB3A33-5CE0-1040-A541-639D936DEC26}"/>
              </a:ext>
            </a:extLst>
          </p:cNvPr>
          <p:cNvSpPr txBox="1"/>
          <p:nvPr/>
        </p:nvSpPr>
        <p:spPr>
          <a:xfrm>
            <a:off x="5701606" y="2033648"/>
            <a:ext cx="6091084" cy="392159"/>
          </a:xfrm>
          <a:prstGeom prst="rect">
            <a:avLst/>
          </a:prstGeom>
          <a:noFill/>
        </p:spPr>
        <p:txBody>
          <a:bodyPr wrap="square">
            <a:spAutoFit/>
          </a:bodyPr>
          <a:lstStyle/>
          <a:p>
            <a:pPr>
              <a:lnSpc>
                <a:spcPct val="115000"/>
              </a:lnSpc>
              <a:spcAft>
                <a:spcPts val="800"/>
              </a:spcAft>
              <a:buNone/>
            </a:pPr>
            <a:r>
              <a:rPr lang="en-GB" sz="1800" b="1" kern="100" dirty="0">
                <a:effectLst/>
                <a:latin typeface="Century Gothic" panose="020B0502020202020204" pitchFamily="34" charset="0"/>
                <a:ea typeface="Calibri" panose="020F0502020204030204" pitchFamily="34" charset="0"/>
                <a:cs typeface="Arial" panose="020B0604020202020204" pitchFamily="34" charset="0"/>
              </a:rPr>
              <a:t>Reception White Rose Maths Overview </a:t>
            </a:r>
            <a:endParaRPr lang="en-GB"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920608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45320286"/>
              </p:ext>
            </p:extLst>
          </p:nvPr>
        </p:nvGraphicFramePr>
        <p:xfrm>
          <a:off x="262488" y="492233"/>
          <a:ext cx="11459364" cy="6341555"/>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52906">
                  <a:extLst>
                    <a:ext uri="{9D8B030D-6E8A-4147-A177-3AD203B41FA5}">
                      <a16:colId xmlns:a16="http://schemas.microsoft.com/office/drawing/2014/main" val="872926247"/>
                    </a:ext>
                  </a:extLst>
                </a:gridCol>
                <a:gridCol w="1484146">
                  <a:extLst>
                    <a:ext uri="{9D8B030D-6E8A-4147-A177-3AD203B41FA5}">
                      <a16:colId xmlns:a16="http://schemas.microsoft.com/office/drawing/2014/main" val="4138297329"/>
                    </a:ext>
                  </a:extLst>
                </a:gridCol>
                <a:gridCol w="1592916">
                  <a:extLst>
                    <a:ext uri="{9D8B030D-6E8A-4147-A177-3AD203B41FA5}">
                      <a16:colId xmlns:a16="http://schemas.microsoft.com/office/drawing/2014/main" val="1315738151"/>
                    </a:ext>
                  </a:extLst>
                </a:gridCol>
                <a:gridCol w="1681188">
                  <a:extLst>
                    <a:ext uri="{9D8B030D-6E8A-4147-A177-3AD203B41FA5}">
                      <a16:colId xmlns:a16="http://schemas.microsoft.com/office/drawing/2014/main" val="3988634335"/>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38116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3847">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b="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3847">
                <a:tc rowSpan="3">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Past and Present</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People, Culture and Communities</a:t>
                      </a:r>
                    </a:p>
                    <a:p>
                      <a:pPr algn="ctr"/>
                      <a:endParaRPr lang="en-US" sz="1600" b="1" dirty="0">
                        <a:latin typeface="Amatic SC" panose="00000500000000000000" pitchFamily="2" charset="-79"/>
                        <a:cs typeface="Amatic SC" panose="00000500000000000000" pitchFamily="2" charset="-79"/>
                      </a:endParaRPr>
                    </a:p>
                    <a:p>
                      <a:pPr algn="ctr"/>
                      <a:r>
                        <a:rPr lang="en-US" sz="1600" b="1" dirty="0">
                          <a:solidFill>
                            <a:srgbClr val="00B050"/>
                          </a:solidFill>
                          <a:latin typeface="Amatic SC" panose="00000500000000000000" pitchFamily="2" charset="-79"/>
                          <a:cs typeface="Amatic SC" panose="00000500000000000000" pitchFamily="2" charset="-79"/>
                        </a:rPr>
                        <a:t>The Natural World</a:t>
                      </a:r>
                    </a:p>
                    <a:p>
                      <a:pPr algn="ctr"/>
                      <a:r>
                        <a:rPr lang="en-US" sz="1200" b="1" dirty="0">
                          <a:solidFill>
                            <a:schemeClr val="tx1"/>
                          </a:solidFill>
                          <a:latin typeface="Amatic SC" panose="00000500000000000000" pitchFamily="2" charset="-79"/>
                          <a:cs typeface="Amatic SC" panose="00000500000000000000" pitchFamily="2" charset="-79"/>
                        </a:rPr>
                        <a:t>Science / Wellie Wednesday</a:t>
                      </a:r>
                    </a:p>
                    <a:p>
                      <a:pPr algn="ctr"/>
                      <a:endParaRPr lang="en-US" sz="1600" b="1" dirty="0">
                        <a:latin typeface="Amatic SC" panose="00000500000000000000" pitchFamily="2" charset="-79"/>
                        <a:cs typeface="Amatic SC" panose="00000500000000000000" pitchFamily="2" charset="-79"/>
                      </a:endParaRPr>
                    </a:p>
                    <a:p>
                      <a:pPr algn="ctr"/>
                      <a:endParaRPr lang="en-US" sz="1600" b="1" dirty="0">
                        <a:latin typeface="Amatic SC" panose="00000500000000000000" pitchFamily="2" charset="-79"/>
                        <a:cs typeface="Amatic SC" panose="00000500000000000000" pitchFamily="2" charset="-79"/>
                      </a:endParaRPr>
                    </a:p>
                    <a:p>
                      <a:pPr algn="ctr"/>
                      <a:endParaRPr lang="en-US" sz="1600" b="1" dirty="0">
                        <a:latin typeface="Amatic SC" panose="00000500000000000000" pitchFamily="2" charset="-79"/>
                        <a:cs typeface="Amatic SC" panose="00000500000000000000" pitchFamily="2" charset="-79"/>
                      </a:endParaRP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RE / Festivals </a:t>
                      </a:r>
                    </a:p>
                    <a:p>
                      <a:pPr algn="ctr"/>
                      <a:endParaRPr lang="en-US" sz="600" b="1" dirty="0">
                        <a:latin typeface="SassoonPrimaryInfant" pitchFamily="2" charset="0"/>
                        <a:cs typeface="Amatic SC" panose="00000500000000000000" pitchFamily="2" charset="-79"/>
                      </a:endParaRPr>
                    </a:p>
                    <a:p>
                      <a:pPr algn="ctr"/>
                      <a:r>
                        <a:rPr lang="en-US" sz="600" dirty="0">
                          <a:latin typeface="SassoonPrimaryInfant" pitchFamily="2" charset="0"/>
                        </a:rPr>
                        <a:t>Our RE Curriculum enables children to develop a positive sense of themselves and others and learn how to form positive and respectful relationships. </a:t>
                      </a:r>
                    </a:p>
                    <a:p>
                      <a:pPr algn="ctr"/>
                      <a:endParaRPr lang="en-US" sz="200" dirty="0">
                        <a:latin typeface="SassoonPrimaryInfant" pitchFamily="2" charset="0"/>
                      </a:endParaRPr>
                    </a:p>
                    <a:p>
                      <a:pPr algn="ctr"/>
                      <a:r>
                        <a:rPr lang="en-US" sz="600" dirty="0">
                          <a:latin typeface="SassoonPrimaryInfant" pitchFamily="2" charset="0"/>
                        </a:rPr>
                        <a:t> They will begin to understand and value the differences of individuals and groups within their own community. </a:t>
                      </a:r>
                    </a:p>
                    <a:p>
                      <a:pPr algn="ctr"/>
                      <a:endParaRPr lang="en-US" sz="200" dirty="0">
                        <a:latin typeface="SassoonPrimaryInfant" pitchFamily="2" charset="0"/>
                      </a:endParaRPr>
                    </a:p>
                    <a:p>
                      <a:pPr algn="ctr"/>
                      <a:r>
                        <a:rPr lang="en-US" sz="600" dirty="0">
                          <a:latin typeface="SassoonPrimaryInfant" pitchFamily="2" charset="0"/>
                        </a:rPr>
                        <a:t>Children will have opportunity to develop their emerging moral and cultural awareness.</a:t>
                      </a:r>
                      <a:endParaRPr lang="en-US" sz="600" b="1"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800" b="0" dirty="0">
                          <a:latin typeface="SassoonPrimaryInfant" pitchFamily="2" charset="0"/>
                        </a:rPr>
                        <a:t>Understanding the world involves guiding children to make sense of their physical world and their community.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79381019"/>
                  </a:ext>
                </a:extLst>
              </a:tr>
              <a:tr h="2597634">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Identifying their family. Commenting on photos of their family; naming who they can see and of what relation they are to them. </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Can talk about what they do with their family and places they have been with their family. Can draw similarities and make comparisons between other families. </a:t>
                      </a:r>
                      <a:endParaRPr lang="en-US" sz="700" kern="1200" dirty="0">
                        <a:solidFill>
                          <a:schemeClr val="dk1"/>
                        </a:solidFill>
                        <a:effectLst/>
                        <a:latin typeface="SassoonPrimaryInfant" pitchFamily="2" charset="0"/>
                        <a:ea typeface="+mn-ea"/>
                        <a:cs typeface="+mn-cs"/>
                      </a:endParaRP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Navigating around our classroom and outdoor areas. Create treasure hunts to find places/ objects within our learning environment. </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Introduce children to different occupations.</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Listen out for and make note of children’s discussion between themselves regarding their experience of past birthday celebrations.</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Explore the natural world around them, making observations and identify important changes and seasons during Wellie Wednesday.</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Describe what they see, hear, and feel during Wellie Wednesday</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Name parts of our body - Science</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Explore senses through experiments - Science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Can talk about what they have done with their families during Christmas’ in the past.  </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Show photos of how Christmas used to be celebrated in the past.  </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Know a journey takes us from one place to another.</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Identify different modes of transport.</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Compare old and new modes of transport.</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To introduce children to a range of fictional characters and creatures from stories and to begin to differentiate these characters from real people in their lives.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kern="1200" dirty="0">
                          <a:solidFill>
                            <a:srgbClr val="00B050"/>
                          </a:solidFill>
                          <a:effectLst/>
                          <a:latin typeface="SassoonPrimaryInfant" pitchFamily="2" charset="0"/>
                          <a:ea typeface="+mn-ea"/>
                          <a:cs typeface="+mn-cs"/>
                        </a:rPr>
                        <a:t>Continue to make observations about the natural world around them and identify changes within seasons during Wellie Wednesday.</a:t>
                      </a:r>
                      <a:endParaRPr lang="en-GB" sz="700" kern="1200" dirty="0">
                        <a:solidFill>
                          <a:schemeClr val="dk1"/>
                        </a:solidFill>
                        <a:effectLst/>
                        <a:latin typeface="SassoonPrimaryInfant" pitchFamily="2"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kern="1200" dirty="0">
                          <a:solidFill>
                            <a:srgbClr val="00B050"/>
                          </a:solidFill>
                          <a:effectLst/>
                          <a:latin typeface="SassoonPrimaryInfant" pitchFamily="2" charset="0"/>
                          <a:ea typeface="+mn-ea"/>
                          <a:cs typeface="+mn-cs"/>
                        </a:rPr>
                        <a:t>Name, explore and sort different materials - Science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Know astronauts explore space</a:t>
                      </a:r>
                    </a:p>
                    <a:p>
                      <a:pPr marL="17145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Explore moon landings (Neil Armstrong)</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kern="1200" dirty="0">
                          <a:solidFill>
                            <a:schemeClr val="dk1"/>
                          </a:solidFill>
                          <a:effectLst/>
                          <a:latin typeface="SassoonPrimaryInfant" pitchFamily="2" charset="0"/>
                          <a:ea typeface="+mn-ea"/>
                          <a:cs typeface="+mn-cs"/>
                        </a:rPr>
                        <a:t>Share different cultures versions of famous fairy tales. </a:t>
                      </a:r>
                    </a:p>
                    <a:p>
                      <a:pPr marL="17145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Share non-fiction texts that offer an insight into contrasting environments.</a:t>
                      </a:r>
                      <a:endParaRPr lang="en-GB" sz="700" kern="1200" dirty="0">
                        <a:solidFill>
                          <a:schemeClr val="dk1"/>
                        </a:solidFill>
                        <a:effectLst/>
                        <a:latin typeface="SassoonPrimaryInfant" pitchFamily="2" charset="0"/>
                        <a:ea typeface="+mn-ea"/>
                        <a:cs typeface="+mn-cs"/>
                      </a:endParaRPr>
                    </a:p>
                    <a:p>
                      <a:pPr marL="171450" lvl="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Use images, video clips, shared texts and other resources to bring the wider world into the classroom.</a:t>
                      </a:r>
                    </a:p>
                    <a:p>
                      <a:pPr marL="171450" lvl="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Listen to what children say about what they see</a:t>
                      </a:r>
                      <a:endParaRPr lang="en-GB" sz="700" kern="1200" dirty="0">
                        <a:solidFill>
                          <a:schemeClr val="dk1"/>
                        </a:solidFill>
                        <a:effectLst/>
                        <a:latin typeface="SassoonPrimaryInfant" pitchFamily="2" charset="0"/>
                        <a:ea typeface="+mn-ea"/>
                        <a:cs typeface="+mn-cs"/>
                      </a:endParaRPr>
                    </a:p>
                    <a:p>
                      <a:pPr marL="0" lvl="0" indent="0" algn="ctr">
                        <a:buFont typeface="Arial" panose="020B0604020202020204" pitchFamily="34" charset="0"/>
                        <a:buNone/>
                      </a:pPr>
                      <a:endParaRPr lang="en-US" sz="700" kern="1200" dirty="0">
                        <a:solidFill>
                          <a:schemeClr val="dk1"/>
                        </a:solidFill>
                        <a:effectLst/>
                        <a:latin typeface="SassoonPrimaryInfant" pitchFamily="2" charset="0"/>
                        <a:ea typeface="+mn-ea"/>
                        <a:cs typeface="+mn-cs"/>
                      </a:endParaRPr>
                    </a:p>
                    <a:p>
                      <a:pPr marL="0" lvl="0" indent="0" algn="ctr">
                        <a:buFont typeface="Arial" panose="020B0604020202020204" pitchFamily="34" charset="0"/>
                        <a:buNone/>
                      </a:pPr>
                      <a:endParaRPr lang="en-US" sz="700" kern="1200" dirty="0">
                        <a:solidFill>
                          <a:schemeClr val="dk1"/>
                        </a:solidFill>
                        <a:effectLst/>
                        <a:latin typeface="SassoonPrimaryInfant" pitchFamily="2" charset="0"/>
                        <a:ea typeface="+mn-ea"/>
                        <a:cs typeface="+mn-cs"/>
                      </a:endParaRPr>
                    </a:p>
                    <a:p>
                      <a:pPr marL="0" lvl="0" indent="0" algn="ctr">
                        <a:buFont typeface="Arial" panose="020B0604020202020204" pitchFamily="34" charset="0"/>
                        <a:buNone/>
                      </a:pPr>
                      <a:endParaRPr lang="en-US" sz="700" kern="1200" dirty="0">
                        <a:solidFill>
                          <a:schemeClr val="dk1"/>
                        </a:solidFill>
                        <a:effectLst/>
                        <a:latin typeface="SassoonPrimaryInfant" pitchFamily="2" charset="0"/>
                        <a:ea typeface="+mn-ea"/>
                        <a:cs typeface="+mn-cs"/>
                      </a:endParaRPr>
                    </a:p>
                    <a:p>
                      <a:pPr marL="0" lvl="0" indent="0" algn="ctr">
                        <a:buFont typeface="Arial" panose="020B0604020202020204" pitchFamily="34" charset="0"/>
                        <a:buNone/>
                      </a:pPr>
                      <a:endParaRPr lang="en-US" sz="700" kern="1200" dirty="0">
                        <a:solidFill>
                          <a:schemeClr val="dk1"/>
                        </a:solidFill>
                        <a:effectLst/>
                        <a:latin typeface="SassoonPrimaryInfant" pitchFamily="2" charset="0"/>
                        <a:ea typeface="+mn-ea"/>
                        <a:cs typeface="+mn-cs"/>
                      </a:endParaRPr>
                    </a:p>
                    <a:p>
                      <a:pPr marL="0" lvl="0" indent="0" algn="ctr">
                        <a:buFont typeface="Arial" panose="020B0604020202020204" pitchFamily="34" charset="0"/>
                        <a:buNone/>
                      </a:pPr>
                      <a:endParaRPr lang="en-US" sz="700" kern="1200" dirty="0">
                        <a:solidFill>
                          <a:schemeClr val="dk1"/>
                        </a:solidFill>
                        <a:effectLst/>
                        <a:latin typeface="SassoonPrimaryInfant" pitchFamily="2" charset="0"/>
                        <a:ea typeface="+mn-ea"/>
                        <a:cs typeface="+mn-cs"/>
                      </a:endParaRP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Winter – Ice experiments </a:t>
                      </a: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Observations of animals and their needs – Science</a:t>
                      </a: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Comparing similarities and differences between animals – Science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buFont typeface="Arial" panose="020B0604020202020204" pitchFamily="34" charset="0"/>
                        <a:buChar char="•"/>
                      </a:pPr>
                      <a:r>
                        <a:rPr lang="en-GB" sz="700" kern="1200" dirty="0">
                          <a:solidFill>
                            <a:schemeClr val="tx1"/>
                          </a:solidFill>
                          <a:effectLst/>
                          <a:latin typeface="SassoonPrimaryInfant" pitchFamily="2" charset="0"/>
                          <a:ea typeface="+mn-ea"/>
                          <a:cs typeface="+mn-cs"/>
                        </a:rPr>
                        <a:t>Introduce the children to recycling and how it can take care of our world. Look at what rubbish can do to our environment and animals. </a:t>
                      </a:r>
                      <a:r>
                        <a:rPr lang="en-US" sz="700" kern="1200" dirty="0">
                          <a:solidFill>
                            <a:schemeClr val="tx1"/>
                          </a:solidFill>
                          <a:effectLst/>
                          <a:latin typeface="SassoonPrimaryInfant" pitchFamily="2" charset="0"/>
                          <a:ea typeface="+mn-ea"/>
                          <a:cs typeface="+mn-cs"/>
                        </a:rPr>
                        <a:t>Create opportunities to discuss how we care for the natural world around us.</a:t>
                      </a:r>
                    </a:p>
                    <a:p>
                      <a:pPr marL="171450" lvl="0" indent="-171450" algn="ctr">
                        <a:buFont typeface="Arial" panose="020B0604020202020204" pitchFamily="34" charset="0"/>
                        <a:buChar char="•"/>
                      </a:pPr>
                      <a:r>
                        <a:rPr lang="en-US" sz="700" kern="1200" dirty="0">
                          <a:solidFill>
                            <a:schemeClr val="tx1"/>
                          </a:solidFill>
                          <a:effectLst/>
                          <a:latin typeface="SassoonPrimaryInfant" pitchFamily="2" charset="0"/>
                          <a:ea typeface="+mn-ea"/>
                          <a:cs typeface="+mn-cs"/>
                        </a:rPr>
                        <a:t>Children to discuss how they have changed (photos of themselves as babies, toddlers, </a:t>
                      </a:r>
                      <a:r>
                        <a:rPr lang="en-US" sz="700" kern="1200" dirty="0" err="1">
                          <a:solidFill>
                            <a:schemeClr val="tx1"/>
                          </a:solidFill>
                          <a:effectLst/>
                          <a:latin typeface="SassoonPrimaryInfant" pitchFamily="2" charset="0"/>
                          <a:ea typeface="+mn-ea"/>
                          <a:cs typeface="+mn-cs"/>
                        </a:rPr>
                        <a:t>etc</a:t>
                      </a:r>
                      <a:r>
                        <a:rPr lang="en-US" sz="700" kern="1200" dirty="0">
                          <a:solidFill>
                            <a:schemeClr val="tx1"/>
                          </a:solidFill>
                          <a:effectLst/>
                          <a:latin typeface="SassoonPrimaryInfant" pitchFamily="2" charset="0"/>
                          <a:ea typeface="+mn-ea"/>
                          <a:cs typeface="+mn-cs"/>
                        </a:rPr>
                        <a:t>).</a:t>
                      </a:r>
                    </a:p>
                    <a:p>
                      <a:pPr marL="171450" lvl="0" indent="-171450" algn="ctr">
                        <a:buFont typeface="Arial" panose="020B0604020202020204" pitchFamily="34" charset="0"/>
                        <a:buChar char="•"/>
                      </a:pPr>
                      <a:r>
                        <a:rPr lang="en-US" sz="700" kern="1200" dirty="0">
                          <a:solidFill>
                            <a:schemeClr val="tx1"/>
                          </a:solidFill>
                          <a:effectLst/>
                          <a:latin typeface="SassoonPrimaryInfant" pitchFamily="2" charset="0"/>
                          <a:ea typeface="+mn-ea"/>
                          <a:cs typeface="+mn-cs"/>
                        </a:rPr>
                        <a:t>Draw children’s attention to the immediate environment, introducing and modelling new vocabulary where appropriate. </a:t>
                      </a:r>
                    </a:p>
                    <a:p>
                      <a:pPr marL="171450" lvl="0" indent="-171450" algn="ctr">
                        <a:buFont typeface="Arial" panose="020B0604020202020204" pitchFamily="34" charset="0"/>
                        <a:buChar char="•"/>
                      </a:pPr>
                      <a:r>
                        <a:rPr lang="en-US" sz="700" kern="1200" dirty="0">
                          <a:solidFill>
                            <a:schemeClr val="tx1"/>
                          </a:solidFill>
                          <a:effectLst/>
                          <a:latin typeface="SassoonPrimaryInfant" pitchFamily="2" charset="0"/>
                          <a:ea typeface="+mn-ea"/>
                          <a:cs typeface="+mn-cs"/>
                        </a:rPr>
                        <a:t>Children to explore what farmers do and what they grow.</a:t>
                      </a:r>
                    </a:p>
                    <a:p>
                      <a:pPr marL="171450" lvl="0" indent="-171450" algn="ctr">
                        <a:buFont typeface="Arial" panose="020B0604020202020204" pitchFamily="34" charset="0"/>
                        <a:buChar char="•"/>
                      </a:pPr>
                      <a:r>
                        <a:rPr lang="en-US" sz="700" kern="1200" dirty="0">
                          <a:solidFill>
                            <a:schemeClr val="tx1"/>
                          </a:solidFill>
                          <a:effectLst/>
                          <a:latin typeface="SassoonPrimaryInfant" pitchFamily="2" charset="0"/>
                          <a:ea typeface="+mn-ea"/>
                          <a:cs typeface="+mn-cs"/>
                        </a:rPr>
                        <a:t>Compare what is grown in the UK and in other countries.</a:t>
                      </a:r>
                      <a:endParaRPr lang="en-GB" sz="700" kern="1200" dirty="0">
                        <a:solidFill>
                          <a:schemeClr val="tx1"/>
                        </a:solidFill>
                        <a:effectLst/>
                        <a:latin typeface="SassoonPrimaryInfant" pitchFamily="2" charset="0"/>
                        <a:ea typeface="+mn-ea"/>
                        <a:cs typeface="+mn-cs"/>
                      </a:endParaRPr>
                    </a:p>
                    <a:p>
                      <a:pPr marL="171450" lvl="0" indent="-171450" algn="ctr">
                        <a:buFont typeface="Arial" panose="020B0604020202020204" pitchFamily="34" charset="0"/>
                        <a:buChar char="•"/>
                      </a:pPr>
                      <a:endParaRPr lang="en-US" sz="700" kern="1200" dirty="0">
                        <a:solidFill>
                          <a:schemeClr val="tx1"/>
                        </a:solidFill>
                        <a:effectLst/>
                        <a:latin typeface="SassoonPrimaryInfant" pitchFamily="2" charset="0"/>
                        <a:ea typeface="+mn-ea"/>
                        <a:cs typeface="+mn-cs"/>
                      </a:endParaRP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Change in living things – Changes in the leaves/plants, weather, season.</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Explore the world around us and see how it changes as we enter Spring.</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Building ‘Bug Homes’ and our ‘Bug Hotel’ – Wellie Wednesday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kern="1200" dirty="0">
                          <a:solidFill>
                            <a:srgbClr val="00B050"/>
                          </a:solidFill>
                          <a:effectLst/>
                          <a:latin typeface="SassoonPrimaryInfant" pitchFamily="2" charset="0"/>
                          <a:ea typeface="+mn-ea"/>
                          <a:cs typeface="+mn-cs"/>
                        </a:rPr>
                        <a:t>Encourage interactions with the outdoors to foster curiosity and give children freedom to touch, smell and hear the natural world around them during hands-on experiences. </a:t>
                      </a:r>
                      <a:endParaRPr lang="en-GB" sz="700" kern="1200" dirty="0">
                        <a:solidFill>
                          <a:srgbClr val="00B050"/>
                        </a:solidFill>
                        <a:effectLst/>
                        <a:latin typeface="SassoonPrimaryInfant" pitchFamily="2"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285750" indent="-2857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Discuss the royal family and where they live.</a:t>
                      </a:r>
                    </a:p>
                    <a:p>
                      <a:pPr marL="285750" indent="-2857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Explore countries around the world who have King Charles as their monarch too.</a:t>
                      </a:r>
                    </a:p>
                    <a:p>
                      <a:pPr marL="285750" indent="-2857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Link to local area – learn about which monarchs have visited Warwick Castle. </a:t>
                      </a: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indent="-285750" algn="ctr">
                        <a:buFont typeface="Arial" panose="020B0604020202020204" pitchFamily="34" charset="0"/>
                        <a:buChar char="•"/>
                      </a:pPr>
                      <a:endParaRPr lang="en-GB" sz="700" kern="1200" dirty="0">
                        <a:solidFill>
                          <a:schemeClr val="dk1"/>
                        </a:solidFill>
                        <a:effectLst/>
                        <a:latin typeface="SassoonPrimaryInfant" pitchFamily="2" charset="0"/>
                        <a:ea typeface="+mn-ea"/>
                        <a:cs typeface="+mn-cs"/>
                      </a:endParaRP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rgbClr val="00B050"/>
                          </a:solidFill>
                          <a:effectLst/>
                          <a:latin typeface="SassoonPrimaryInfant" pitchFamily="2" charset="0"/>
                          <a:ea typeface="+mn-ea"/>
                          <a:cs typeface="+mn-cs"/>
                        </a:rPr>
                        <a:t>Understand the effects of changing seasons around me.</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rgbClr val="00B050"/>
                          </a:solidFill>
                          <a:effectLst/>
                          <a:latin typeface="SassoonPrimaryInfant" pitchFamily="2" charset="0"/>
                          <a:ea typeface="+mn-ea"/>
                          <a:cs typeface="+mn-cs"/>
                        </a:rPr>
                        <a:t>Plant seeds and explore what they need to help them grow.</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rgbClr val="00B050"/>
                          </a:solidFill>
                          <a:effectLst/>
                          <a:latin typeface="SassoonPrimaryInfant" pitchFamily="2" charset="0"/>
                          <a:ea typeface="+mn-ea"/>
                          <a:cs typeface="+mn-cs"/>
                        </a:rPr>
                        <a:t>Identify some plants and trees.</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rgbClr val="00B050"/>
                          </a:solidFill>
                          <a:effectLst/>
                          <a:latin typeface="SassoonPrimaryInfant" pitchFamily="2" charset="0"/>
                          <a:ea typeface="+mn-ea"/>
                          <a:cs typeface="+mn-cs"/>
                        </a:rPr>
                        <a:t>Continue to construct our ‘Bug’ hotel and mini bug homes</a:t>
                      </a:r>
                      <a:endParaRPr lang="en-GB" sz="700" kern="1200" dirty="0">
                        <a:solidFill>
                          <a:srgbClr val="00B050"/>
                        </a:solidFill>
                        <a:effectLst/>
                        <a:latin typeface="SassoonPrimaryInfant" pitchFamily="2"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To compare UK with the Antarctic</a:t>
                      </a:r>
                    </a:p>
                    <a:p>
                      <a:pPr marL="17145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Explore famous expeditions to the Antarctic</a:t>
                      </a:r>
                    </a:p>
                    <a:p>
                      <a:pPr marL="17145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Explore adventures to the top of Mt Everest. </a:t>
                      </a:r>
                    </a:p>
                    <a:p>
                      <a:pPr marL="17145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Explore globes and maps to find different places around the world.</a:t>
                      </a:r>
                    </a:p>
                    <a:p>
                      <a:pPr marL="17145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Share non-fiction texts that offer an insight into contrasting environments.</a:t>
                      </a:r>
                      <a:endParaRPr lang="en-GB" sz="7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Listen to how children communicate their understanding of their own environment and contrasting environments through conversation and in play.</a:t>
                      </a:r>
                    </a:p>
                    <a:p>
                      <a:pPr marL="171450" indent="-171450" algn="ctr">
                        <a:buFont typeface="Arial" panose="020B0604020202020204" pitchFamily="34" charset="0"/>
                        <a:buChar char="•"/>
                      </a:pPr>
                      <a:endParaRPr lang="en-GB" sz="700" kern="1200" dirty="0">
                        <a:solidFill>
                          <a:srgbClr val="00B050"/>
                        </a:solidFill>
                        <a:effectLst/>
                        <a:latin typeface="SassoonPrimaryInfant" pitchFamily="2" charset="0"/>
                        <a:ea typeface="+mn-ea"/>
                        <a:cs typeface="+mn-cs"/>
                      </a:endParaRPr>
                    </a:p>
                    <a:p>
                      <a:pPr marL="171450" indent="-171450" algn="ctr">
                        <a:buFont typeface="Arial" panose="020B0604020202020204" pitchFamily="34" charset="0"/>
                        <a:buChar char="•"/>
                      </a:pPr>
                      <a:endParaRPr lang="en-GB" sz="700" kern="1200" dirty="0">
                        <a:solidFill>
                          <a:srgbClr val="00B050"/>
                        </a:solidFill>
                        <a:effectLst/>
                        <a:latin typeface="SassoonPrimaryInfant" pitchFamily="2" charset="0"/>
                        <a:ea typeface="+mn-ea"/>
                        <a:cs typeface="+mn-cs"/>
                      </a:endParaRPr>
                    </a:p>
                    <a:p>
                      <a:pPr marL="171450" indent="-171450" algn="ctr">
                        <a:buFont typeface="Arial" panose="020B0604020202020204" pitchFamily="34" charset="0"/>
                        <a:buChar char="•"/>
                      </a:pPr>
                      <a:endParaRPr lang="en-GB" sz="700" kern="1200" dirty="0">
                        <a:solidFill>
                          <a:srgbClr val="00B050"/>
                        </a:solidFill>
                        <a:effectLst/>
                        <a:latin typeface="SassoonPrimaryInfant" pitchFamily="2" charset="0"/>
                        <a:ea typeface="+mn-ea"/>
                        <a:cs typeface="+mn-cs"/>
                      </a:endParaRPr>
                    </a:p>
                    <a:p>
                      <a:pPr marL="17145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Minibeast hunts – Wellie Wednesday /Science</a:t>
                      </a:r>
                    </a:p>
                    <a:p>
                      <a:pPr marL="17145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Observing, describing, drawing and comparing minibeasts.</a:t>
                      </a:r>
                    </a:p>
                    <a:p>
                      <a:pPr marL="17145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Make minibeast homes</a:t>
                      </a:r>
                      <a:r>
                        <a:rPr lang="en-GB" sz="700" kern="1200" dirty="0">
                          <a:solidFill>
                            <a:schemeClr val="dk1"/>
                          </a:solidFill>
                          <a:effectLst/>
                          <a:latin typeface="SassoonPrimaryInfant" pitchFamily="2" charset="0"/>
                          <a:ea typeface="+mn-ea"/>
                          <a:cs typeface="+mn-cs"/>
                        </a:rPr>
                        <a: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0">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1" dirty="0">
                          <a:solidFill>
                            <a:schemeClr val="bg1">
                              <a:lumMod val="50000"/>
                            </a:schemeClr>
                          </a:solidFill>
                          <a:latin typeface="SassoonPrimaryInfant" pitchFamily="2" charset="0"/>
                        </a:rPr>
                        <a:t>Understanding Christianity (God/Creation) : </a:t>
                      </a:r>
                      <a:r>
                        <a:rPr lang="en-GB" sz="800" b="1" kern="1200" dirty="0">
                          <a:solidFill>
                            <a:schemeClr val="bg1">
                              <a:lumMod val="50000"/>
                            </a:schemeClr>
                          </a:solidFill>
                          <a:effectLst/>
                          <a:latin typeface="SassoonPrimaryInfant" pitchFamily="2" charset="0"/>
                          <a:ea typeface="+mn-ea"/>
                          <a:cs typeface="+mn-cs"/>
                        </a:rPr>
                        <a:t>Why is the word God so important to Christians? </a:t>
                      </a:r>
                      <a:endParaRPr lang="en-GB" sz="800" b="1"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Harvest (UK and around the world)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GB" sz="800" b="1" dirty="0">
                          <a:solidFill>
                            <a:schemeClr val="bg1">
                              <a:lumMod val="50000"/>
                            </a:schemeClr>
                          </a:solidFill>
                          <a:latin typeface="SassoonPrimaryInfant" pitchFamily="2" charset="0"/>
                        </a:rPr>
                        <a:t>Understanding Christianity (Incarnation) : Why do Christians per form Nativity plays at Christmas?</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SassoonPrimaryInfant" pitchFamily="2" charset="0"/>
                        </a:rPr>
                        <a:t>Agreed syllabus: Who are some stories special?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Shrove Tuesday / Ash Wednesday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Chinese New Year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1" dirty="0">
                          <a:solidFill>
                            <a:schemeClr val="bg1">
                              <a:lumMod val="50000"/>
                            </a:schemeClr>
                          </a:solidFill>
                          <a:latin typeface="SassoonPrimaryInfant" pitchFamily="2" charset="0"/>
                        </a:rPr>
                        <a:t>Understanding Christianity (Salvation) :  Why do Christians put a cross in an Easter garden?</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rPr>
                        <a:t>Palm Sunday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rPr>
                        <a:t>Good Friday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rPr>
                        <a:t>Easter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Eid al-Fitr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dirty="0">
                          <a:solidFill>
                            <a:schemeClr val="bg1">
                              <a:lumMod val="50000"/>
                            </a:schemeClr>
                          </a:solidFill>
                          <a:latin typeface="SassoonPrimaryInfant" pitchFamily="2" charset="0"/>
                        </a:rPr>
                        <a:t>Agreed syllabus: How do should we treat each other?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1" dirty="0">
                          <a:solidFill>
                            <a:schemeClr val="bg1">
                              <a:lumMod val="50000"/>
                            </a:schemeClr>
                          </a:solidFill>
                          <a:latin typeface="SassoonPrimaryInfant" pitchFamily="2" charset="0"/>
                        </a:rPr>
                        <a:t>Agreed syllabus: Being special – Where do we belong?</a:t>
                      </a:r>
                    </a:p>
                    <a:p>
                      <a:pPr algn="ctr"/>
                      <a:endParaRPr lang="en-US" sz="800" b="1"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algn="ctr"/>
                      <a:endParaRPr lang="en-US" sz="800" b="1"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SassoonPrimaryInfant" pitchFamily="2" charset="0"/>
                          <a:ea typeface="Calibri" panose="020F0502020204030204" pitchFamily="34" charset="0"/>
                          <a:cs typeface="Amatic SC" panose="00000500000000000000" pitchFamily="2" charset="-79"/>
                        </a:rPr>
                        <a:t>Eid al-Adha</a:t>
                      </a:r>
                      <a:endPar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pic>
        <p:nvPicPr>
          <p:cNvPr id="5" name="Picture 4">
            <a:extLst>
              <a:ext uri="{FF2B5EF4-FFF2-40B4-BE49-F238E27FC236}">
                <a16:creationId xmlns:a16="http://schemas.microsoft.com/office/drawing/2014/main" id="{5208B5FA-25DC-486A-B0E6-3F35753A4E3E}"/>
              </a:ext>
            </a:extLst>
          </p:cNvPr>
          <p:cNvPicPr>
            <a:picLocks noChangeAspect="1"/>
          </p:cNvPicPr>
          <p:nvPr/>
        </p:nvPicPr>
        <p:blipFill>
          <a:blip r:embed="rId3"/>
          <a:stretch>
            <a:fillRect/>
          </a:stretch>
        </p:blipFill>
        <p:spPr>
          <a:xfrm>
            <a:off x="500232" y="155467"/>
            <a:ext cx="675936" cy="733115"/>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64166447"/>
              </p:ext>
            </p:extLst>
          </p:nvPr>
        </p:nvGraphicFramePr>
        <p:xfrm>
          <a:off x="366318" y="524472"/>
          <a:ext cx="11459364" cy="552564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4084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Journeys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Space – Out of this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and changing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Kings and queens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Heroes and Adventurers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b="0" dirty="0">
                          <a:latin typeface="SassoonPrimaryInfant" pitchFamily="2" charset="0"/>
                        </a:rPr>
                        <a:t>The development of children’s artistic and cultural awareness supports their imagination and creativity. It is important that children have regular opportunities to engage with the arts, enabling them to explore and play with a wide range of media and materials. The quality and variety of what children see, hear and participate in is crucial for developing their understanding, self-expression, vocabulary and ability to communicate through the arts. The frequency, repetition and depth of their experiences are fundamental to their progress in interpreting and appreciating what they hear, respond to and observe.</a:t>
                      </a:r>
                    </a:p>
                    <a:p>
                      <a:pPr algn="ctr"/>
                      <a:r>
                        <a:rPr lang="en-US" sz="800" b="0" dirty="0">
                          <a:latin typeface="SassoonPrimaryInfant" pitchFamily="2" charset="0"/>
                        </a:rPr>
                        <a:t>Give children an insight into new musical worlds. Invite musicians in to play music to children and talk about it. Encourage children to listen attentively to music. Discuss changes and patterns as a piece of music develops. </a:t>
                      </a:r>
                      <a:endParaRPr lang="en-US" sz="8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chemeClr val="tx1"/>
                          </a:solidFill>
                          <a:latin typeface="SassoonPrimaryInfant" pitchFamily="2" charset="0"/>
                        </a:rPr>
                        <a:t> </a:t>
                      </a:r>
                      <a:r>
                        <a:rPr lang="en-GB" sz="900" dirty="0">
                          <a:solidFill>
                            <a:schemeClr val="tx1"/>
                          </a:solidFill>
                          <a:latin typeface="SassoonPrimaryInfant" pitchFamily="2" charset="0"/>
                        </a:rPr>
                        <a:t>Develop storylines in their pretend play and act out own experiences. </a:t>
                      </a:r>
                    </a:p>
                    <a:p>
                      <a:pPr marL="171450" indent="-171450" algn="ctr">
                        <a:buFont typeface="Arial" panose="020B0604020202020204" pitchFamily="34" charset="0"/>
                        <a:buChar char="•"/>
                      </a:pPr>
                      <a:r>
                        <a:rPr lang="en-GB" sz="900" dirty="0">
                          <a:solidFill>
                            <a:schemeClr val="tx1"/>
                          </a:solidFill>
                          <a:latin typeface="SassoonPrimaryInfant" pitchFamily="2" charset="0"/>
                        </a:rPr>
                        <a:t>Join in with role play games and use resources available for props.</a:t>
                      </a:r>
                    </a:p>
                    <a:p>
                      <a:pPr marL="171450" indent="-171450" algn="ctr">
                        <a:buFont typeface="Arial" panose="020B0604020202020204" pitchFamily="34" charset="0"/>
                        <a:buChar char="•"/>
                      </a:pPr>
                      <a:r>
                        <a:rPr lang="en-GB" sz="900" dirty="0">
                          <a:solidFill>
                            <a:schemeClr val="tx1"/>
                          </a:solidFill>
                          <a:latin typeface="SassoonPrimaryInfant" pitchFamily="2" charset="0"/>
                        </a:rPr>
                        <a:t>Build models using construction equipment.</a:t>
                      </a:r>
                    </a:p>
                    <a:p>
                      <a:pPr marL="171450" indent="-171450" algn="ctr">
                        <a:buFont typeface="Arial" panose="020B0604020202020204" pitchFamily="34" charset="0"/>
                        <a:buChar char="•"/>
                      </a:pPr>
                      <a:r>
                        <a:rPr lang="en-GB" sz="900" dirty="0">
                          <a:solidFill>
                            <a:schemeClr val="tx1"/>
                          </a:solidFill>
                          <a:latin typeface="SassoonPrimaryInfant" pitchFamily="2" charset="0"/>
                        </a:rPr>
                        <a:t>Explore what happens when they mix colours.</a:t>
                      </a:r>
                    </a:p>
                    <a:p>
                      <a:pPr marL="171450" indent="-171450" algn="ctr">
                        <a:buFont typeface="Arial" panose="020B0604020202020204" pitchFamily="34" charset="0"/>
                        <a:buChar char="•"/>
                      </a:pPr>
                      <a:r>
                        <a:rPr lang="en-GB" sz="900" dirty="0">
                          <a:solidFill>
                            <a:schemeClr val="tx1"/>
                          </a:solidFill>
                          <a:latin typeface="SassoonPrimaryInfant" pitchFamily="2" charset="0"/>
                        </a:rPr>
                        <a:t>Experiment to create different textures.</a:t>
                      </a:r>
                    </a:p>
                    <a:p>
                      <a:pPr marL="171450" indent="-171450" algn="ctr">
                        <a:buFont typeface="Arial" panose="020B0604020202020204" pitchFamily="34" charset="0"/>
                        <a:buChar char="•"/>
                      </a:pPr>
                      <a:r>
                        <a:rPr lang="en-GB" sz="900" dirty="0">
                          <a:solidFill>
                            <a:schemeClr val="tx1"/>
                          </a:solidFill>
                          <a:latin typeface="SassoonPrimaryInfant" pitchFamily="2" charset="0"/>
                        </a:rPr>
                        <a:t>Self portraits – Class gallery.</a:t>
                      </a:r>
                    </a:p>
                    <a:p>
                      <a:pPr marL="171450" indent="-171450" algn="ctr">
                        <a:buFont typeface="Arial" panose="020B0604020202020204" pitchFamily="34" charset="0"/>
                        <a:buChar char="•"/>
                      </a:pPr>
                      <a:r>
                        <a:rPr lang="en-GB" sz="900" dirty="0">
                          <a:solidFill>
                            <a:schemeClr val="tx1"/>
                          </a:solidFill>
                          <a:latin typeface="SassoonPrimaryInfant" pitchFamily="2" charset="0"/>
                        </a:rPr>
                        <a:t>Draw and paint pictures of themselves, their families and people who help us in our community.</a:t>
                      </a:r>
                    </a:p>
                    <a:p>
                      <a:pPr marL="171450" indent="-171450" algn="ctr">
                        <a:buFont typeface="Arial" panose="020B0604020202020204" pitchFamily="34" charset="0"/>
                        <a:buChar char="•"/>
                      </a:pPr>
                      <a:r>
                        <a:rPr lang="en-GB" sz="900" dirty="0">
                          <a:solidFill>
                            <a:schemeClr val="tx1"/>
                          </a:solidFill>
                          <a:latin typeface="SassoonPrimaryInfant" pitchFamily="2" charset="0"/>
                        </a:rPr>
                        <a:t>Create representations of events, people and objects. </a:t>
                      </a:r>
                    </a:p>
                    <a:p>
                      <a:pPr marL="171450" indent="-171450" algn="ctr">
                        <a:buFont typeface="Arial" panose="020B0604020202020204" pitchFamily="34" charset="0"/>
                        <a:buChar char="•"/>
                      </a:pPr>
                      <a:r>
                        <a:rPr lang="en-US" sz="900" dirty="0">
                          <a:latin typeface="SassoonPrimaryInfant" pitchFamily="2" charset="0"/>
                        </a:rPr>
                        <a:t>Sing call-and-response songs - children echo phrases of songs you sing.</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solidFill>
                            <a:schemeClr val="tx1"/>
                          </a:solidFill>
                          <a:latin typeface="SassoonPrimaryInfant" pitchFamily="2" charset="0"/>
                        </a:rPr>
                        <a:t>Join in with songs - Harvest.</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Tap out of simple rhythms. </a:t>
                      </a:r>
                      <a:endParaRPr lang="en-GB" sz="9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Play with others during role-play who are engaged in the same theme.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Invent narratives in role play.</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Firework pictures using different techniques.</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Learn about and create crafts from different cultures – rangoli patterns, divas, Christmas cards, Christmas decorations, etc.</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Andy Goldsworthy – Create natural art sculptures.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Explore how to create different colours by mixing. </a:t>
                      </a:r>
                    </a:p>
                    <a:p>
                      <a:pPr marL="171450" indent="-171450" algn="ctr">
                        <a:buFont typeface="Arial" panose="020B0604020202020204" pitchFamily="34" charset="0"/>
                        <a:buChar char="•"/>
                      </a:pPr>
                      <a:r>
                        <a:rPr lang="en-US" sz="900" dirty="0">
                          <a:latin typeface="SassoonPrimaryInfant" pitchFamily="2" charset="0"/>
                        </a:rPr>
                        <a:t>Sing call-and-response songs - children echo phrases of songs you sing.</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Join in with songs - Christmas.</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Sing and perform songs in the Christmas show.</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Know that different music is played for different celebrations.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285750" lvl="0" indent="-2857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Learn about and create crafts from different cultures - </a:t>
                      </a:r>
                      <a:r>
                        <a:rPr lang="en-US" sz="900" kern="1200" dirty="0">
                          <a:solidFill>
                            <a:schemeClr val="dk1"/>
                          </a:solidFill>
                          <a:effectLst/>
                          <a:latin typeface="SassoonPrimaryInfant" pitchFamily="2" charset="0"/>
                          <a:ea typeface="+mn-ea"/>
                          <a:cs typeface="+mn-cs"/>
                        </a:rPr>
                        <a:t>Making lanterns, Chinese writing, puppet making.</a:t>
                      </a:r>
                    </a:p>
                    <a:p>
                      <a:pPr marL="285750" lvl="0" indent="-2857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Use of story maps, props, puppets &amp; story bags will encourage children to retell, invent and adapt stories</a:t>
                      </a:r>
                      <a:endParaRPr lang="en-GB" sz="900" kern="1200" dirty="0">
                        <a:solidFill>
                          <a:schemeClr val="dk1"/>
                        </a:solidFill>
                        <a:effectLst/>
                        <a:latin typeface="SassoonPrimaryInfant" pitchFamily="2" charset="0"/>
                        <a:ea typeface="+mn-ea"/>
                        <a:cs typeface="+mn-cs"/>
                      </a:endParaRPr>
                    </a:p>
                    <a:p>
                      <a:pPr marL="285750" lvl="0" indent="-2857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Know that different materials can be used to create art.</a:t>
                      </a:r>
                      <a:endParaRPr lang="en-GB" sz="900" kern="1200" dirty="0">
                        <a:solidFill>
                          <a:schemeClr val="dk1"/>
                        </a:solidFill>
                        <a:effectLst/>
                        <a:latin typeface="SassoonPrimaryInfant" pitchFamily="2" charset="0"/>
                        <a:ea typeface="+mn-ea"/>
                        <a:cs typeface="+mn-cs"/>
                      </a:endParaRPr>
                    </a:p>
                    <a:p>
                      <a:pPr marL="285750" lvl="0" indent="-2857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Building rockets - Teach children different techniques for joining materials, such as how to use adhesive tape and different sorts of glue.</a:t>
                      </a:r>
                      <a:endParaRPr lang="en-GB" sz="900" kern="1200" dirty="0">
                        <a:solidFill>
                          <a:schemeClr val="dk1"/>
                        </a:solidFill>
                        <a:effectLst/>
                        <a:latin typeface="SassoonPrimaryInfant" pitchFamily="2" charset="0"/>
                        <a:ea typeface="+mn-ea"/>
                        <a:cs typeface="+mn-cs"/>
                      </a:endParaRPr>
                    </a:p>
                    <a:p>
                      <a:pPr marL="285750" lvl="0" indent="-2857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Children will be encouraged to select the tools and techniques they need to assemble materials that they are using.</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endParaRPr lang="en-GB" sz="11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Provide a wide range of props for play which encourage imagination.</a:t>
                      </a:r>
                      <a:endParaRPr lang="en-GB" sz="9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Use of story maps, props, puppets &amp; story bags will encourage children to retell, invent and adapt stories.</a:t>
                      </a:r>
                      <a:endParaRPr lang="en-GB" sz="9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Create collaboratively, sharing ideas, resources and skills.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Design and make toys, thinking about form and function.</a:t>
                      </a:r>
                    </a:p>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Mother’s Day crafts </a:t>
                      </a:r>
                    </a:p>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Easter crafts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kern="1200" dirty="0">
                          <a:solidFill>
                            <a:schemeClr val="dk1"/>
                          </a:solidFill>
                          <a:effectLst/>
                          <a:latin typeface="SassoonPrimaryInfant" pitchFamily="2" charset="0"/>
                          <a:ea typeface="+mn-ea"/>
                          <a:cs typeface="+mn-cs"/>
                        </a:rPr>
                        <a:t>Join in with songs – Mother’s Day and Easter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kern="1200" dirty="0">
                          <a:solidFill>
                            <a:schemeClr val="dk1"/>
                          </a:solidFill>
                          <a:effectLst/>
                          <a:latin typeface="SassoonPrimaryInfant" pitchFamily="2" charset="0"/>
                          <a:ea typeface="+mn-ea"/>
                          <a:cs typeface="+mn-cs"/>
                        </a:rPr>
                        <a:t>Provide a wide range of props for play which encourage imagination.</a:t>
                      </a:r>
                      <a:endParaRPr lang="en-GB" sz="9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Create own stories using a model text.</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Patterns in nature</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Observational drawing of plants, flowers, etc</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Monet’s garden painting – painting of our own garden</a:t>
                      </a:r>
                    </a:p>
                    <a:p>
                      <a:pPr marL="0" indent="0" algn="ctr">
                        <a:buFont typeface="Arial" panose="020B0604020202020204" pitchFamily="34" charset="0"/>
                        <a:buNone/>
                      </a:pPr>
                      <a:endParaRPr lang="en-GB" sz="11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Puppet shows: Provide a wide range of props for play which encourage imagination.</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Father’s Day Crafts</a:t>
                      </a:r>
                    </a:p>
                    <a:p>
                      <a:pPr marL="285750" lvl="0" indent="-2857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Building ships - Teach children different techniques for joining materials, such as how to use adhesive tape and different sorts of glue.</a:t>
                      </a:r>
                      <a:endParaRPr lang="en-GB" sz="900" kern="1200" dirty="0">
                        <a:solidFill>
                          <a:schemeClr val="dk1"/>
                        </a:solidFill>
                        <a:effectLst/>
                        <a:latin typeface="SassoonPrimaryInfant" pitchFamily="2" charset="0"/>
                        <a:ea typeface="+mn-ea"/>
                        <a:cs typeface="+mn-cs"/>
                      </a:endParaRPr>
                    </a:p>
                    <a:p>
                      <a:pPr marL="285750" lvl="0" indent="-2857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Children will be encouraged to select the tools and techniques they need to assemble materials that they are using.</a:t>
                      </a:r>
                    </a:p>
                    <a:p>
                      <a:pPr marL="0" indent="0" algn="ctr">
                        <a:buFont typeface="Arial" panose="020B0604020202020204" pitchFamily="34" charset="0"/>
                        <a:buNone/>
                      </a:pPr>
                      <a:endParaRPr lang="en-GB" sz="11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451" y="5324284"/>
            <a:ext cx="1243480" cy="124348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415911" y="6124394"/>
            <a:ext cx="695459" cy="73360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pic>
        <p:nvPicPr>
          <p:cNvPr id="10" name="Picture 9">
            <a:extLst>
              <a:ext uri="{FF2B5EF4-FFF2-40B4-BE49-F238E27FC236}">
                <a16:creationId xmlns:a16="http://schemas.microsoft.com/office/drawing/2014/main" id="{C77B9B0D-91A9-4895-AC17-6D3446BC3D6D}"/>
              </a:ext>
            </a:extLst>
          </p:cNvPr>
          <p:cNvPicPr>
            <a:picLocks noChangeAspect="1"/>
          </p:cNvPicPr>
          <p:nvPr/>
        </p:nvPicPr>
        <p:blipFill>
          <a:blip r:embed="rId7"/>
          <a:stretch>
            <a:fillRect/>
          </a:stretch>
        </p:blipFill>
        <p:spPr>
          <a:xfrm>
            <a:off x="690024" y="179118"/>
            <a:ext cx="675936" cy="733115"/>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99061593"/>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a:solidFill>
                            <a:srgbClr val="FF0000"/>
                          </a:solidFill>
                          <a:latin typeface="Amatic SC" panose="00000500000000000000" pitchFamily="2" charset="-79"/>
                          <a:cs typeface="Amatic SC" panose="00000500000000000000" pitchFamily="2" charset="-79"/>
                        </a:rPr>
                        <a:t>- </a:t>
                      </a:r>
                      <a:r>
                        <a:rPr lang="en-US" sz="24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SassoonPrimaryInfant" pitchFamily="2" charset="0"/>
                        </a:rPr>
                        <a:t>ELG: Listening, Attention and Understanding</a:t>
                      </a:r>
                    </a:p>
                    <a:p>
                      <a:pPr algn="ctr"/>
                      <a:endParaRPr lang="en-US" sz="700" dirty="0">
                        <a:latin typeface="SassoonPrimaryInfant" pitchFamily="2" charset="0"/>
                      </a:endParaRPr>
                    </a:p>
                    <a:p>
                      <a:pPr algn="ctr"/>
                      <a:r>
                        <a:rPr lang="en-US" sz="700" dirty="0">
                          <a:latin typeface="SassoonPrimaryInfant" pitchFamily="2" charset="0"/>
                        </a:rPr>
                        <a:t> Listen attentively and respond to what they hear with relevant questions, comments and actions when being read to and during whole class discussions and small group interactions</a:t>
                      </a:r>
                    </a:p>
                    <a:p>
                      <a:pPr algn="ctr"/>
                      <a:endParaRPr lang="en-US" sz="700" dirty="0">
                        <a:latin typeface="SassoonPrimaryInfant" pitchFamily="2" charset="0"/>
                      </a:endParaRPr>
                    </a:p>
                    <a:p>
                      <a:pPr algn="ctr"/>
                      <a:r>
                        <a:rPr lang="en-US" sz="700" dirty="0">
                          <a:latin typeface="SassoonPrimaryInfant" pitchFamily="2" charset="0"/>
                        </a:rPr>
                        <a:t> Make comments about what they have heard and ask questions to clarify their understanding</a:t>
                      </a:r>
                    </a:p>
                    <a:p>
                      <a:pPr algn="ctr"/>
                      <a:endParaRPr lang="en-US" sz="700" dirty="0">
                        <a:latin typeface="SassoonPrimaryInfant" pitchFamily="2" charset="0"/>
                      </a:endParaRPr>
                    </a:p>
                    <a:p>
                      <a:pPr algn="ctr"/>
                      <a:r>
                        <a:rPr lang="en-US" sz="700" dirty="0">
                          <a:latin typeface="SassoonPrimaryInfant" pitchFamily="2" charset="0"/>
                        </a:rPr>
                        <a:t> Hold conversation when engaged in back-and-forth exchanges with their teacher and peers</a:t>
                      </a:r>
                    </a:p>
                    <a:p>
                      <a:pPr algn="ctr"/>
                      <a:endParaRPr lang="en-US" sz="700" b="0" dirty="0">
                        <a:latin typeface="SassoonPrimaryInfant" pitchFamily="2" charset="0"/>
                        <a:cs typeface="Amatic SC" panose="00000500000000000000" pitchFamily="2" charset="-79"/>
                      </a:endParaRPr>
                    </a:p>
                    <a:p>
                      <a:pPr algn="ctr"/>
                      <a:r>
                        <a:rPr lang="en-US" sz="700" b="1" dirty="0">
                          <a:latin typeface="SassoonPrimaryInfant" pitchFamily="2" charset="0"/>
                        </a:rPr>
                        <a:t>ELG: Speaking</a:t>
                      </a:r>
                    </a:p>
                    <a:p>
                      <a:pPr algn="ctr"/>
                      <a:endParaRPr lang="en-US" sz="700" dirty="0">
                        <a:latin typeface="SassoonPrimaryInfant" pitchFamily="2" charset="0"/>
                      </a:endParaRPr>
                    </a:p>
                    <a:p>
                      <a:pPr algn="ctr"/>
                      <a:r>
                        <a:rPr lang="en-US" sz="700" dirty="0">
                          <a:latin typeface="SassoonPrimaryInfant" pitchFamily="2" charset="0"/>
                        </a:rPr>
                        <a:t>Participate in small group, class and one-to-one discussions, offering their own ideas, using recently introduced vocabulary. </a:t>
                      </a:r>
                    </a:p>
                    <a:p>
                      <a:pPr algn="ctr"/>
                      <a:endParaRPr lang="en-US" sz="700" dirty="0">
                        <a:latin typeface="SassoonPrimaryInfant" pitchFamily="2" charset="0"/>
                      </a:endParaRPr>
                    </a:p>
                    <a:p>
                      <a:pPr algn="ctr"/>
                      <a:r>
                        <a:rPr lang="en-US" sz="700" dirty="0">
                          <a:latin typeface="SassoonPrimaryInfant" pitchFamily="2" charset="0"/>
                        </a:rPr>
                        <a:t>Offer explanations for why things might happen, making use of recently introduced vocabulary from stories, non-fiction, rhymes and poems when appropriate. </a:t>
                      </a:r>
                    </a:p>
                    <a:p>
                      <a:pPr algn="ctr"/>
                      <a:endParaRPr lang="en-US" sz="700" dirty="0">
                        <a:latin typeface="SassoonPrimaryInfant" pitchFamily="2" charset="0"/>
                      </a:endParaRPr>
                    </a:p>
                    <a:p>
                      <a:pPr algn="ctr"/>
                      <a:r>
                        <a:rPr lang="en-US" sz="700" dirty="0">
                          <a:latin typeface="SassoonPrimaryInfant" pitchFamily="2" charset="0"/>
                        </a:rPr>
                        <a:t> Express their ideas and feelings about their experiences using full sentences, including use of past, present and future tenses and making use of conjunctions, with modelling and support from their teacher. </a:t>
                      </a:r>
                      <a:endParaRPr lang="en-US" sz="7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SassoonPrimaryInfant" pitchFamily="2" charset="0"/>
                        </a:rPr>
                        <a:t>ELG: Self-Regulation </a:t>
                      </a:r>
                    </a:p>
                    <a:p>
                      <a:pPr algn="ctr"/>
                      <a:endParaRPr lang="en-US" sz="700" dirty="0">
                        <a:latin typeface="SassoonPrimaryInfant" pitchFamily="2" charset="0"/>
                      </a:endParaRPr>
                    </a:p>
                    <a:p>
                      <a:pPr algn="ctr"/>
                      <a:r>
                        <a:rPr lang="en-US" sz="700" dirty="0">
                          <a:latin typeface="SassoonPrimaryInfant" pitchFamily="2" charset="0"/>
                        </a:rPr>
                        <a:t>Show an understanding of their own feelings and those of others, and begin to regulate their behaviour accordingly. </a:t>
                      </a:r>
                    </a:p>
                    <a:p>
                      <a:pPr algn="ctr"/>
                      <a:endParaRPr lang="en-US" sz="700" dirty="0">
                        <a:latin typeface="SassoonPrimaryInfant" pitchFamily="2" charset="0"/>
                      </a:endParaRPr>
                    </a:p>
                    <a:p>
                      <a:pPr algn="ctr"/>
                      <a:r>
                        <a:rPr lang="en-US" sz="700" dirty="0">
                          <a:latin typeface="SassoonPrimaryInfant" pitchFamily="2" charset="0"/>
                        </a:rPr>
                        <a:t> Set and work towards simple goals, being able to wait for what they want and control their immediate impulses when appropriate. </a:t>
                      </a:r>
                    </a:p>
                    <a:p>
                      <a:pPr algn="ctr"/>
                      <a:endParaRPr lang="en-US" sz="700" dirty="0">
                        <a:latin typeface="SassoonPrimaryInfant" pitchFamily="2" charset="0"/>
                      </a:endParaRPr>
                    </a:p>
                    <a:p>
                      <a:pPr algn="ctr"/>
                      <a:r>
                        <a:rPr lang="en-US" sz="700" dirty="0">
                          <a:latin typeface="SassoonPrimaryInfant" pitchFamily="2" charset="0"/>
                        </a:rPr>
                        <a:t>Give focused attention to what the teacher says, responding appropriately even when engaged in activity, and show an ability to follow instructions involving several ideas or actions.</a:t>
                      </a:r>
                    </a:p>
                    <a:p>
                      <a:pPr algn="ctr"/>
                      <a:endParaRPr lang="en-US" sz="700" b="1" dirty="0">
                        <a:latin typeface="SassoonPrimaryInfant" pitchFamily="2" charset="0"/>
                      </a:endParaRPr>
                    </a:p>
                    <a:p>
                      <a:pPr algn="ctr"/>
                      <a:r>
                        <a:rPr lang="en-US" sz="700" b="1" dirty="0">
                          <a:latin typeface="SassoonPrimaryInfant" pitchFamily="2" charset="0"/>
                        </a:rPr>
                        <a:t> ELG: Managing Self </a:t>
                      </a:r>
                    </a:p>
                    <a:p>
                      <a:pPr algn="ctr"/>
                      <a:endParaRPr lang="en-US" sz="700" dirty="0">
                        <a:latin typeface="SassoonPrimaryInfant" pitchFamily="2" charset="0"/>
                      </a:endParaRPr>
                    </a:p>
                    <a:p>
                      <a:pPr algn="ctr"/>
                      <a:r>
                        <a:rPr lang="en-US" sz="700" dirty="0">
                          <a:latin typeface="SassoonPrimaryInfant" pitchFamily="2" charset="0"/>
                        </a:rPr>
                        <a:t>Be confident to try new activities and show independence, resilience and perseverance in the face of challenge. </a:t>
                      </a:r>
                    </a:p>
                    <a:p>
                      <a:pPr algn="ctr"/>
                      <a:endParaRPr lang="en-US" sz="700" dirty="0">
                        <a:latin typeface="SassoonPrimaryInfant" pitchFamily="2" charset="0"/>
                      </a:endParaRPr>
                    </a:p>
                    <a:p>
                      <a:pPr algn="ctr"/>
                      <a:r>
                        <a:rPr lang="en-US" sz="700" dirty="0">
                          <a:latin typeface="SassoonPrimaryInfant" pitchFamily="2" charset="0"/>
                        </a:rPr>
                        <a:t>Explain the reasons for rules, know right from wrong and try to behave accordingly. </a:t>
                      </a:r>
                    </a:p>
                    <a:p>
                      <a:pPr algn="ctr"/>
                      <a:endParaRPr lang="en-US" sz="700" dirty="0">
                        <a:latin typeface="SassoonPrimaryInfant" pitchFamily="2" charset="0"/>
                      </a:endParaRPr>
                    </a:p>
                    <a:p>
                      <a:pPr algn="ctr"/>
                      <a:r>
                        <a:rPr lang="en-US" sz="700" dirty="0">
                          <a:latin typeface="SassoonPrimaryInfant" pitchFamily="2" charset="0"/>
                        </a:rPr>
                        <a:t>Manage their own basic hygiene and personal needs, including dressing, going to the toilet and understanding the importance of healthy food choices. </a:t>
                      </a:r>
                    </a:p>
                    <a:p>
                      <a:pPr algn="ctr"/>
                      <a:endParaRPr lang="en-US" sz="700" dirty="0">
                        <a:latin typeface="SassoonPrimaryInfant" pitchFamily="2" charset="0"/>
                      </a:endParaRPr>
                    </a:p>
                    <a:p>
                      <a:pPr algn="ctr"/>
                      <a:endParaRPr lang="en-US" sz="700" dirty="0">
                        <a:latin typeface="SassoonPrimaryInfant" pitchFamily="2" charset="0"/>
                      </a:endParaRPr>
                    </a:p>
                    <a:p>
                      <a:pPr algn="ctr"/>
                      <a:r>
                        <a:rPr lang="en-US" sz="700" b="1" dirty="0">
                          <a:latin typeface="SassoonPrimaryInfant" pitchFamily="2" charset="0"/>
                        </a:rPr>
                        <a:t>ELG: Building Relationships </a:t>
                      </a:r>
                    </a:p>
                    <a:p>
                      <a:pPr algn="ctr"/>
                      <a:endParaRPr lang="en-US" sz="700" dirty="0">
                        <a:latin typeface="SassoonPrimaryInfant" pitchFamily="2" charset="0"/>
                      </a:endParaRPr>
                    </a:p>
                    <a:p>
                      <a:pPr algn="ctr"/>
                      <a:endParaRPr lang="en-US" sz="700" dirty="0">
                        <a:latin typeface="SassoonPrimaryInfant" pitchFamily="2" charset="0"/>
                      </a:endParaRPr>
                    </a:p>
                    <a:p>
                      <a:pPr algn="ctr"/>
                      <a:r>
                        <a:rPr lang="en-US" sz="700" dirty="0">
                          <a:latin typeface="SassoonPrimaryInfant" pitchFamily="2" charset="0"/>
                        </a:rPr>
                        <a:t>Work and play cooperatively and take turns with others.</a:t>
                      </a:r>
                    </a:p>
                    <a:p>
                      <a:pPr algn="ctr"/>
                      <a:endParaRPr lang="en-US" sz="700" dirty="0">
                        <a:latin typeface="SassoonPrimaryInfant" pitchFamily="2" charset="0"/>
                      </a:endParaRPr>
                    </a:p>
                    <a:p>
                      <a:pPr algn="ctr"/>
                      <a:r>
                        <a:rPr lang="en-US" sz="700" dirty="0">
                          <a:latin typeface="SassoonPrimaryInfant" pitchFamily="2" charset="0"/>
                        </a:rPr>
                        <a:t>Form positive attachments to adults and friendships with peers;. </a:t>
                      </a:r>
                    </a:p>
                    <a:p>
                      <a:pPr algn="ctr"/>
                      <a:endParaRPr lang="en-US" sz="700" dirty="0">
                        <a:latin typeface="SassoonPrimaryInfant" pitchFamily="2" charset="0"/>
                      </a:endParaRPr>
                    </a:p>
                    <a:p>
                      <a:pPr algn="ctr"/>
                      <a:r>
                        <a:rPr lang="en-US" sz="700" dirty="0">
                          <a:latin typeface="SassoonPrimaryInfant" pitchFamily="2" charset="0"/>
                        </a:rPr>
                        <a:t>Show sensitivity to their own and to others’ needs. </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SassoonPrimaryInfant" pitchFamily="2"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Begin to show accuracy and care when drawing. </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 Write simple phrases and sentences that can be read by others.</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SassoonPrimaryInfant" pitchFamily="2" charset="0"/>
                        </a:rPr>
                        <a:t>ELG: Number </a:t>
                      </a:r>
                    </a:p>
                    <a:p>
                      <a:pPr algn="ctr">
                        <a:lnSpc>
                          <a:spcPct val="107000"/>
                        </a:lnSpc>
                        <a:spcAft>
                          <a:spcPts val="800"/>
                        </a:spcAft>
                      </a:pPr>
                      <a:r>
                        <a:rPr lang="en-US" sz="700" dirty="0">
                          <a:latin typeface="SassoonPrimaryInfant" pitchFamily="2" charset="0"/>
                        </a:rPr>
                        <a:t>Have a deep understanding of number to 10, including the composition of each number; </a:t>
                      </a:r>
                    </a:p>
                    <a:p>
                      <a:pPr algn="ctr">
                        <a:lnSpc>
                          <a:spcPct val="107000"/>
                        </a:lnSpc>
                        <a:spcAft>
                          <a:spcPts val="800"/>
                        </a:spcAft>
                      </a:pPr>
                      <a:r>
                        <a:rPr lang="en-US" sz="700" dirty="0" err="1">
                          <a:latin typeface="SassoonPrimaryInfant" pitchFamily="2" charset="0"/>
                        </a:rPr>
                        <a:t>Subitise</a:t>
                      </a:r>
                      <a:r>
                        <a:rPr lang="en-US" sz="700" dirty="0">
                          <a:latin typeface="SassoonPrimaryInfant" pitchFamily="2" charset="0"/>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SassoonPrimaryInfant" pitchFamily="2" charset="0"/>
                        </a:rPr>
                        <a:t>ELG: Numerical Patterns </a:t>
                      </a:r>
                    </a:p>
                    <a:p>
                      <a:pPr algn="ctr">
                        <a:lnSpc>
                          <a:spcPct val="107000"/>
                        </a:lnSpc>
                        <a:spcAft>
                          <a:spcPts val="800"/>
                        </a:spcAft>
                      </a:pPr>
                      <a:r>
                        <a:rPr lang="en-US" sz="700" dirty="0">
                          <a:latin typeface="SassoonPrimaryInfant" pitchFamily="2" charset="0"/>
                        </a:rPr>
                        <a:t>Verbally count beyond 20, </a:t>
                      </a:r>
                      <a:r>
                        <a:rPr lang="en-US" sz="700" dirty="0" err="1">
                          <a:latin typeface="SassoonPrimaryInfant" pitchFamily="2" charset="0"/>
                        </a:rPr>
                        <a:t>recognising</a:t>
                      </a:r>
                      <a:r>
                        <a:rPr lang="en-US" sz="700" dirty="0">
                          <a:latin typeface="SassoonPrimaryInfant" pitchFamily="2" charset="0"/>
                        </a:rPr>
                        <a:t> the pattern of the counting system; - Compare quantities up to 10 in different contexts, </a:t>
                      </a:r>
                      <a:r>
                        <a:rPr lang="en-US" sz="700" dirty="0" err="1">
                          <a:latin typeface="SassoonPrimaryInfant" pitchFamily="2" charset="0"/>
                        </a:rPr>
                        <a:t>recognising</a:t>
                      </a:r>
                      <a:r>
                        <a:rPr lang="en-US" sz="700" dirty="0">
                          <a:latin typeface="SassoonPrimaryInfant" pitchFamily="2" charset="0"/>
                        </a:rPr>
                        <a:t> when one quantity is greater than, less than or the same as the other quantity. </a:t>
                      </a:r>
                    </a:p>
                    <a:p>
                      <a:pPr algn="ctr">
                        <a:lnSpc>
                          <a:spcPct val="107000"/>
                        </a:lnSpc>
                        <a:spcAft>
                          <a:spcPts val="800"/>
                        </a:spcAft>
                      </a:pPr>
                      <a:r>
                        <a:rPr lang="en-US" sz="700" dirty="0">
                          <a:latin typeface="SassoonPrimaryInfant" pitchFamily="2" charset="0"/>
                        </a:rPr>
                        <a:t> Explore and represent patterns within numbers up to 10, including evens and odds, double facts and how quantities can be distributed equally.</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SassoonPrimaryInfant" pitchFamily="2" charset="0"/>
                        </a:rPr>
                        <a:t>ELG: Past and Present </a:t>
                      </a:r>
                    </a:p>
                    <a:p>
                      <a:pPr algn="ctr"/>
                      <a:endParaRPr lang="en-US" sz="700" dirty="0">
                        <a:latin typeface="SassoonPrimaryInfant" pitchFamily="2" charset="0"/>
                      </a:endParaRPr>
                    </a:p>
                    <a:p>
                      <a:pPr algn="ctr"/>
                      <a:r>
                        <a:rPr lang="en-US" sz="700" dirty="0">
                          <a:latin typeface="SassoonPrimaryInfant" pitchFamily="2" charset="0"/>
                        </a:rPr>
                        <a:t>Talk about the lives of the people around them and their roles in society.</a:t>
                      </a:r>
                    </a:p>
                    <a:p>
                      <a:pPr algn="ctr"/>
                      <a:endParaRPr lang="en-US" sz="700" dirty="0">
                        <a:latin typeface="SassoonPrimaryInfant" pitchFamily="2" charset="0"/>
                      </a:endParaRPr>
                    </a:p>
                    <a:p>
                      <a:pPr algn="ctr"/>
                      <a:r>
                        <a:rPr lang="en-US" sz="700" dirty="0">
                          <a:latin typeface="SassoonPrimaryInfant" pitchFamily="2" charset="0"/>
                        </a:rPr>
                        <a:t>Know some similarities and differences between things in the past and now, drawing on their experiences and what has been read in class. </a:t>
                      </a:r>
                    </a:p>
                    <a:p>
                      <a:pPr algn="ctr"/>
                      <a:endParaRPr lang="en-US" sz="700" dirty="0">
                        <a:latin typeface="SassoonPrimaryInfant" pitchFamily="2" charset="0"/>
                      </a:endParaRPr>
                    </a:p>
                    <a:p>
                      <a:pPr algn="ctr"/>
                      <a:r>
                        <a:rPr lang="en-US" sz="700" dirty="0">
                          <a:latin typeface="SassoonPrimaryInfant" pitchFamily="2" charset="0"/>
                        </a:rPr>
                        <a:t>Understand the past through settings, characters and events encountered in books read in class and storytelling.</a:t>
                      </a:r>
                    </a:p>
                    <a:p>
                      <a:pPr algn="ctr"/>
                      <a:endParaRPr lang="en-US" sz="700" dirty="0">
                        <a:latin typeface="SassoonPrimaryInfant" pitchFamily="2" charset="0"/>
                      </a:endParaRPr>
                    </a:p>
                    <a:p>
                      <a:pPr algn="ctr"/>
                      <a:r>
                        <a:rPr lang="en-US" sz="700" b="1" dirty="0">
                          <a:latin typeface="SassoonPrimaryInfant" pitchFamily="2" charset="0"/>
                        </a:rPr>
                        <a:t> ELG: People, Culture and Communities </a:t>
                      </a:r>
                    </a:p>
                    <a:p>
                      <a:pPr algn="ctr"/>
                      <a:endParaRPr lang="en-US" sz="700" dirty="0">
                        <a:latin typeface="SassoonPrimaryInfant" pitchFamily="2" charset="0"/>
                      </a:endParaRPr>
                    </a:p>
                    <a:p>
                      <a:pPr algn="ctr"/>
                      <a:r>
                        <a:rPr lang="en-US" sz="700" dirty="0">
                          <a:latin typeface="SassoonPrimaryInfant" pitchFamily="2" charset="0"/>
                        </a:rPr>
                        <a:t>Describe their immediate environment using knowledge from observation, discussion, stories, non-fiction texts and maps. </a:t>
                      </a:r>
                    </a:p>
                    <a:p>
                      <a:pPr algn="ctr"/>
                      <a:endParaRPr lang="en-US" sz="700" dirty="0">
                        <a:latin typeface="SassoonPrimaryInfant" pitchFamily="2" charset="0"/>
                      </a:endParaRPr>
                    </a:p>
                    <a:p>
                      <a:pPr algn="ctr"/>
                      <a:r>
                        <a:rPr lang="en-US" sz="700" dirty="0">
                          <a:latin typeface="SassoonPrimaryInfant" pitchFamily="2" charset="0"/>
                        </a:rPr>
                        <a:t>Know some similarities and differences between different religious and cultural communities in this country, drawing on their experiences and what has been read in class. </a:t>
                      </a:r>
                    </a:p>
                    <a:p>
                      <a:pPr algn="ctr"/>
                      <a:endParaRPr lang="en-US" sz="700" dirty="0">
                        <a:latin typeface="SassoonPrimaryInfant" pitchFamily="2" charset="0"/>
                      </a:endParaRPr>
                    </a:p>
                    <a:p>
                      <a:pPr algn="ctr"/>
                      <a:r>
                        <a:rPr lang="en-US" sz="700" dirty="0">
                          <a:latin typeface="SassoonPrimaryInfant" pitchFamily="2" charset="0"/>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SassoonPrimaryInfant" pitchFamily="2" charset="0"/>
                      </a:endParaRPr>
                    </a:p>
                    <a:p>
                      <a:pPr algn="ctr"/>
                      <a:r>
                        <a:rPr lang="en-US" sz="700" b="1" dirty="0">
                          <a:latin typeface="SassoonPrimaryInfant" pitchFamily="2" charset="0"/>
                        </a:rPr>
                        <a:t>ELG: The Natural World </a:t>
                      </a:r>
                    </a:p>
                    <a:p>
                      <a:pPr algn="ctr"/>
                      <a:endParaRPr lang="en-US" sz="700" dirty="0">
                        <a:latin typeface="SassoonPrimaryInfant" pitchFamily="2" charset="0"/>
                      </a:endParaRPr>
                    </a:p>
                    <a:p>
                      <a:pPr algn="ctr"/>
                      <a:r>
                        <a:rPr lang="en-US" sz="700" dirty="0">
                          <a:latin typeface="SassoonPrimaryInfant" pitchFamily="2" charset="0"/>
                        </a:rPr>
                        <a:t>Explore the natural world around them, making observations and drawing pictures of animals and plants.</a:t>
                      </a:r>
                    </a:p>
                    <a:p>
                      <a:pPr algn="ctr"/>
                      <a:endParaRPr lang="en-US" sz="700" dirty="0">
                        <a:latin typeface="SassoonPrimaryInfant" pitchFamily="2" charset="0"/>
                      </a:endParaRPr>
                    </a:p>
                    <a:p>
                      <a:pPr algn="ctr"/>
                      <a:r>
                        <a:rPr lang="en-US" sz="700" dirty="0">
                          <a:latin typeface="SassoonPrimaryInfant" pitchFamily="2" charset="0"/>
                        </a:rPr>
                        <a:t>Know some similarities and differences between the natural world around them and contrasting environments, drawing on their experiences and what has been read in class.</a:t>
                      </a:r>
                    </a:p>
                    <a:p>
                      <a:pPr algn="ctr"/>
                      <a:endParaRPr lang="en-US" sz="700" dirty="0">
                        <a:latin typeface="SassoonPrimaryInfant" pitchFamily="2" charset="0"/>
                      </a:endParaRPr>
                    </a:p>
                    <a:p>
                      <a:pPr algn="ctr"/>
                      <a:r>
                        <a:rPr lang="en-US" sz="700" dirty="0">
                          <a:latin typeface="SassoonPrimaryInfant" pitchFamily="2" charset="0"/>
                        </a:rPr>
                        <a:t>Understand some important processes and changes in the natural world around them, including the seasons and changing states of matter.</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SassoonPrimaryInfant" pitchFamily="2" charset="0"/>
                        </a:rPr>
                        <a:t>ELG: Creating with Materials </a:t>
                      </a:r>
                    </a:p>
                    <a:p>
                      <a:pPr algn="ctr"/>
                      <a:endParaRPr lang="en-US" sz="700" b="1" dirty="0">
                        <a:latin typeface="SassoonPrimaryInfant" pitchFamily="2" charset="0"/>
                      </a:endParaRPr>
                    </a:p>
                    <a:p>
                      <a:pPr algn="ctr"/>
                      <a:r>
                        <a:rPr lang="en-US" sz="700" dirty="0">
                          <a:latin typeface="SassoonPrimaryInfant" pitchFamily="2" charset="0"/>
                        </a:rPr>
                        <a:t>Safely use and explore a variety of materials, tools and techniques, experimenting with colour, design, texture, form and function. </a:t>
                      </a:r>
                    </a:p>
                    <a:p>
                      <a:pPr algn="ctr"/>
                      <a:endParaRPr lang="en-US" sz="700" dirty="0">
                        <a:latin typeface="SassoonPrimaryInfant" pitchFamily="2" charset="0"/>
                      </a:endParaRPr>
                    </a:p>
                    <a:p>
                      <a:pPr algn="ctr"/>
                      <a:r>
                        <a:rPr lang="en-US" sz="700" dirty="0">
                          <a:latin typeface="SassoonPrimaryInfant" pitchFamily="2" charset="0"/>
                        </a:rPr>
                        <a:t>Share their creations, explaining the process they have used; - Make use of props and materials when role playing characters in narratives and stories.</a:t>
                      </a:r>
                    </a:p>
                    <a:p>
                      <a:pPr algn="ctr"/>
                      <a:endParaRPr lang="en-US" sz="700" dirty="0">
                        <a:latin typeface="SassoonPrimaryInfant" pitchFamily="2" charset="0"/>
                      </a:endParaRPr>
                    </a:p>
                    <a:p>
                      <a:pPr algn="ctr"/>
                      <a:r>
                        <a:rPr lang="en-US" sz="700" dirty="0">
                          <a:latin typeface="SassoonPrimaryInfant" pitchFamily="2" charset="0"/>
                        </a:rPr>
                        <a:t> </a:t>
                      </a:r>
                      <a:r>
                        <a:rPr lang="en-US" sz="700" b="1" dirty="0">
                          <a:latin typeface="SassoonPrimaryInfant" pitchFamily="2" charset="0"/>
                        </a:rPr>
                        <a:t>ELG: Being Imaginative and Expressive </a:t>
                      </a:r>
                    </a:p>
                    <a:p>
                      <a:pPr algn="ctr"/>
                      <a:endParaRPr lang="en-US" sz="700" dirty="0">
                        <a:latin typeface="SassoonPrimaryInfant" pitchFamily="2" charset="0"/>
                      </a:endParaRPr>
                    </a:p>
                    <a:p>
                      <a:pPr algn="ctr"/>
                      <a:r>
                        <a:rPr lang="en-US" sz="700" dirty="0">
                          <a:latin typeface="SassoonPrimaryInfant" pitchFamily="2" charset="0"/>
                        </a:rPr>
                        <a:t>Invent, adapt and recount narratives and stories with peers and their teacher. </a:t>
                      </a:r>
                    </a:p>
                    <a:p>
                      <a:pPr algn="ctr"/>
                      <a:endParaRPr lang="en-US" sz="700" dirty="0">
                        <a:latin typeface="SassoonPrimaryInfant" pitchFamily="2" charset="0"/>
                      </a:endParaRPr>
                    </a:p>
                    <a:p>
                      <a:pPr algn="ctr"/>
                      <a:r>
                        <a:rPr lang="en-US" sz="700" dirty="0">
                          <a:latin typeface="SassoonPrimaryInfant" pitchFamily="2" charset="0"/>
                        </a:rPr>
                        <a:t> Sing a range of well-known nursery rhymes and songs; Perform songs, rhymes, poems and stories with others, and – when appropriate – try to move in time with music. </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14025</TotalTime>
  <Words>8681</Words>
  <Application>Microsoft Office PowerPoint</Application>
  <PresentationFormat>Widescreen</PresentationFormat>
  <Paragraphs>988</Paragraphs>
  <Slides>13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Amatic SC</vt:lpstr>
      <vt:lpstr>Arial</vt:lpstr>
      <vt:lpstr>Calibri</vt:lpstr>
      <vt:lpstr>SassoonPrimaryInfant</vt:lpstr>
      <vt:lpstr>Century Gothic</vt:lpstr>
      <vt:lpstr>Calibri Light</vt:lpstr>
      <vt:lpstr>Adler</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Sarah Carroll - Green Leek</cp:lastModifiedBy>
  <cp:revision>127</cp:revision>
  <dcterms:created xsi:type="dcterms:W3CDTF">2021-06-03T07:59:39Z</dcterms:created>
  <dcterms:modified xsi:type="dcterms:W3CDTF">2026-05-05T14:10:15Z</dcterms:modified>
</cp:coreProperties>
</file>